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44C2297-BBED-4C9A-94EB-6FDBCB2B24DA}" type="datetimeFigureOut">
              <a:rPr lang="pl-PL" smtClean="0"/>
              <a:t>2013-05-31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5C262CC-5843-406D-913B-83C8EC73A4E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2060"/>
                </a:solidFill>
                <a:latin typeface="Cambria" pitchFamily="18" charset="0"/>
              </a:rPr>
              <a:t>Równania kwadratowe</a:t>
            </a:r>
            <a:endParaRPr lang="pl-PL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Cambria" pitchFamily="18" charset="0"/>
              </a:rPr>
              <a:t>Funkcja kwadratowa</a:t>
            </a:r>
            <a:endParaRPr lang="pl-PL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Cambria" pitchFamily="18" charset="0"/>
              </a:rPr>
              <a:t>Równania kwadratowe niezupełne</a:t>
            </a:r>
            <a:endParaRPr lang="pl-PL" dirty="0"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l-PL" dirty="0" smtClean="0">
                    <a:latin typeface="Cambria" pitchFamily="18" charset="0"/>
                  </a:rPr>
                  <a:t>Równanie kwadratowe </a:t>
                </a:r>
                <a:r>
                  <a:rPr lang="pl-PL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pl-PL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latin typeface="Cambria Math"/>
                      </a:rPr>
                      <m:t>+</m:t>
                    </m:r>
                    <m:r>
                      <a:rPr lang="pl-PL" b="0" i="1" smtClean="0">
                        <a:latin typeface="Cambria Math"/>
                      </a:rPr>
                      <m:t>𝑏𝑥</m:t>
                    </m:r>
                    <m:r>
                      <a:rPr lang="pl-PL" b="0" i="1" smtClean="0">
                        <a:latin typeface="Cambria Math"/>
                      </a:rPr>
                      <m:t>+</m:t>
                    </m:r>
                    <m:r>
                      <a:rPr lang="pl-PL" b="0" i="1" smtClean="0">
                        <a:latin typeface="Cambria Math"/>
                      </a:rPr>
                      <m:t>𝑐</m:t>
                    </m:r>
                    <m:r>
                      <a:rPr lang="pl-PL" b="0" i="1" smtClean="0">
                        <a:latin typeface="Cambria Math"/>
                      </a:rPr>
                      <m:t>=0, </m:t>
                    </m:r>
                    <m:r>
                      <a:rPr lang="pl-PL" b="0" i="1" smtClean="0">
                        <a:latin typeface="Cambria Math"/>
                      </a:rPr>
                      <m:t>𝑎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, w którym współczynniki </a:t>
                </a:r>
                <a:r>
                  <a:rPr lang="pl-PL" i="1" dirty="0" smtClean="0">
                    <a:latin typeface="Cambria" pitchFamily="18" charset="0"/>
                  </a:rPr>
                  <a:t>b</a:t>
                </a:r>
                <a:r>
                  <a:rPr lang="pl-PL" dirty="0" smtClean="0">
                    <a:latin typeface="Cambria" pitchFamily="18" charset="0"/>
                  </a:rPr>
                  <a:t> lub </a:t>
                </a:r>
                <a:r>
                  <a:rPr lang="pl-PL" i="1" dirty="0" smtClean="0">
                    <a:latin typeface="Cambria" pitchFamily="18" charset="0"/>
                  </a:rPr>
                  <a:t>c </a:t>
                </a:r>
                <a:r>
                  <a:rPr lang="pl-PL" dirty="0" smtClean="0">
                    <a:latin typeface="Cambria" pitchFamily="18" charset="0"/>
                  </a:rPr>
                  <a:t>są równe zero, nazywamy </a:t>
                </a:r>
                <a:r>
                  <a:rPr lang="pl-PL" b="1" dirty="0" smtClean="0">
                    <a:solidFill>
                      <a:srgbClr val="002060"/>
                    </a:solidFill>
                    <a:latin typeface="Cambria" pitchFamily="18" charset="0"/>
                  </a:rPr>
                  <a:t>równaniem kwadratowym niezupełnym.</a:t>
                </a:r>
              </a:p>
              <a:p>
                <a:pPr marL="114300" indent="0">
                  <a:buNone/>
                </a:pPr>
                <a:r>
                  <a:rPr lang="pl-PL" b="1" dirty="0" smtClean="0">
                    <a:solidFill>
                      <a:srgbClr val="C00000"/>
                    </a:solidFill>
                    <a:latin typeface="Cambria" pitchFamily="18" charset="0"/>
                  </a:rPr>
                  <a:t>  </a:t>
                </a:r>
              </a:p>
              <a:p>
                <a:pPr marL="114300" indent="0">
                  <a:buNone/>
                </a:pPr>
                <a:r>
                  <a:rPr lang="pl-PL" b="1" dirty="0" smtClean="0">
                    <a:solidFill>
                      <a:srgbClr val="C00000"/>
                    </a:solidFill>
                    <a:latin typeface="Cambria" pitchFamily="18" charset="0"/>
                  </a:rPr>
                  <a:t> Przykład 1.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chemeClr val="tx1"/>
                    </a:solidFill>
                    <a:latin typeface="Cambria" pitchFamily="18" charset="0"/>
                  </a:rPr>
                  <a:t>    </a:t>
                </a: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Rozwiąż równanie      </a:t>
                </a:r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  /: 4</a:t>
                </a:r>
              </a:p>
              <a:p>
                <a:pPr marL="114300" indent="0">
                  <a:buNone/>
                </a:pPr>
                <a:r>
                  <a:rPr lang="pl-PL" dirty="0">
                    <a:solidFill>
                      <a:schemeClr val="tx2"/>
                    </a:solidFill>
                    <a:latin typeface="Cambria" pitchFamily="18" charset="0"/>
                  </a:rPr>
                  <a:t> </a:t>
                </a: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pl-PL" dirty="0" smtClean="0">
                  <a:solidFill>
                    <a:schemeClr val="tx2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solidFill>
                      <a:schemeClr val="tx2"/>
                    </a:solidFill>
                    <a:latin typeface="Cambria" pitchFamily="18" charset="0"/>
                  </a:rPr>
                  <a:t>	</a:t>
                </a: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	              	</a:t>
                </a:r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pl-PL" dirty="0">
                  <a:solidFill>
                    <a:schemeClr val="tx2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95" r="-125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1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39427"/>
          </a:xfrm>
        </p:spPr>
        <p:txBody>
          <a:bodyPr/>
          <a:lstStyle/>
          <a:p>
            <a:r>
              <a:rPr lang="pl-PL" dirty="0">
                <a:latin typeface="Cambria" pitchFamily="18" charset="0"/>
              </a:rPr>
              <a:t>Równania kwadratowe niezupełne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Przykład </a:t>
                </a: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2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Rozwiąż </a:t>
                </a: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równanie  </a:t>
                </a:r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−3</m:t>
                    </m:r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                                 				</a:t>
                </a:r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 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pl-PL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pl-PL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=0  </m:t>
                    </m:r>
                    <m:r>
                      <a:rPr lang="pl-PL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𝑙𝑢𝑏</m:t>
                    </m:r>
                    <m:r>
                      <a:rPr lang="pl-PL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 2</m:t>
                    </m:r>
                    <m:r>
                      <a:rPr lang="pl-PL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pl-PL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−3=0</m:t>
                    </m:r>
                  </m:oMath>
                </a14:m>
                <a:endParaRPr lang="pl-PL" dirty="0" smtClean="0">
                  <a:solidFill>
                    <a:schemeClr val="tx2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solidFill>
                      <a:schemeClr val="tx2"/>
                    </a:solidFill>
                    <a:latin typeface="Cambria" pitchFamily="18" charset="0"/>
                  </a:rPr>
                  <a:t>	</a:t>
                </a: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=0   </m:t>
                    </m:r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𝑙𝑢𝑏</m:t>
                    </m:r>
                  </m:oMath>
                </a14:m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solidFill>
                      <a:srgbClr val="C00000"/>
                    </a:solidFill>
                    <a:latin typeface="Cambria" pitchFamily="18" charset="0"/>
                  </a:rPr>
                  <a:t>Przykład </a:t>
                </a: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3</a:t>
                </a:r>
                <a:endParaRPr lang="pl-PL" dirty="0">
                  <a:solidFill>
                    <a:srgbClr val="C00000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Rozwiąż </a:t>
                </a: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równanie </a:t>
                </a:r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+4=0</m:t>
                    </m:r>
                  </m:oMath>
                </a14:m>
                <a:endParaRPr lang="pl-PL" dirty="0" smtClean="0">
                  <a:solidFill>
                    <a:schemeClr val="tx2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solidFill>
                      <a:schemeClr val="tx2"/>
                    </a:solidFill>
                    <a:latin typeface="Cambria" pitchFamily="18" charset="0"/>
                  </a:rPr>
                  <a:t> </a:t>
                </a:r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pl-PL" dirty="0" smtClean="0">
                  <a:solidFill>
                    <a:schemeClr val="tx2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b="0" dirty="0" smtClean="0">
                    <a:solidFill>
                      <a:schemeClr val="tx2"/>
                    </a:solidFill>
                  </a:rPr>
                  <a:t>		        </a:t>
                </a:r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pl-PL" dirty="0" smtClean="0">
                    <a:solidFill>
                      <a:schemeClr val="tx2"/>
                    </a:solidFill>
                    <a:latin typeface="Cambria" pitchFamily="18" charset="0"/>
                  </a:rPr>
                  <a:t>    lub  </a:t>
                </a:r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pl-PL" b="0" i="1" smtClean="0">
                        <a:solidFill>
                          <a:schemeClr val="tx2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l-PL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lvl="8"/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95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9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mbria" pitchFamily="18" charset="0"/>
              </a:rPr>
              <a:t>Równania kwadratowe niezupełne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pl-PL" b="1" dirty="0" smtClean="0">
                    <a:solidFill>
                      <a:srgbClr val="C00000"/>
                    </a:solidFill>
                    <a:latin typeface="Cambria" pitchFamily="18" charset="0"/>
                  </a:rPr>
                  <a:t>Przykład 4.</a:t>
                </a:r>
                <a:endParaRPr lang="pl-PL" b="1" dirty="0">
                  <a:solidFill>
                    <a:srgbClr val="C00000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Rozwiąż </a:t>
                </a:r>
                <a:r>
                  <a:rPr lang="pl-PL" dirty="0">
                    <a:latin typeface="Cambria" pitchFamily="18" charset="0"/>
                  </a:rPr>
                  <a:t>równanie      </a:t>
                </a:r>
                <a14:m>
                  <m:oMath xmlns:m="http://schemas.openxmlformats.org/officeDocument/2006/math">
                    <m:r>
                      <a:rPr lang="pl-PL" i="1" dirty="0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pl-PL" i="1">
                            <a:latin typeface="Cambria Math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latin typeface="Cambria Math"/>
                      </a:rPr>
                      <m:t>+2</m:t>
                    </m:r>
                    <m:r>
                      <a:rPr lang="pl-PL" i="1">
                        <a:latin typeface="Cambria Math"/>
                      </a:rPr>
                      <m:t>=0</m:t>
                    </m:r>
                  </m:oMath>
                </a14:m>
                <a:endParaRPr lang="pl-PL" dirty="0" smtClean="0"/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Równanie jest równoważne równaniu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l-PL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l-PL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l-PL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pl-PL" dirty="0" smtClean="0">
                    <a:latin typeface="Cambria" pitchFamily="18" charset="0"/>
                  </a:rPr>
                  <a:t>,</a:t>
                </a:r>
              </a:p>
              <a:p>
                <a:pPr marL="114300" indent="0">
                  <a:buNone/>
                </a:pPr>
                <a:r>
                  <a:rPr lang="pl-PL" dirty="0">
                    <a:latin typeface="Cambria" pitchFamily="18" charset="0"/>
                  </a:rPr>
                  <a:t>j</a:t>
                </a:r>
                <a:r>
                  <a:rPr lang="pl-PL" dirty="0" smtClean="0">
                    <a:latin typeface="Cambria" pitchFamily="18" charset="0"/>
                  </a:rPr>
                  <a:t>est to równanie sprzeczne.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chemeClr val="tx1"/>
                    </a:solidFill>
                    <a:latin typeface="Cambria" pitchFamily="18" charset="0"/>
                  </a:rPr>
                  <a:t>Równanie nie ma </a:t>
                </a:r>
                <a:r>
                  <a:rPr lang="pl-PL" dirty="0" smtClean="0">
                    <a:solidFill>
                      <a:schemeClr val="tx1"/>
                    </a:solidFill>
                    <a:latin typeface="Cambria" pitchFamily="18" charset="0"/>
                  </a:rPr>
                  <a:t>rozwiązania.</a:t>
                </a:r>
                <a:endParaRPr lang="pl-PL" dirty="0">
                  <a:solidFill>
                    <a:schemeClr val="tx1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79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Cambria" pitchFamily="18" charset="0"/>
              </a:rPr>
              <a:t>Równania kwadratowe zupełne</a:t>
            </a:r>
            <a:endParaRPr lang="pl-PL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4641379"/>
              </a:xfrm>
            </p:spPr>
            <p:txBody>
              <a:bodyPr/>
              <a:lstStyle/>
              <a:p>
                <a:r>
                  <a:rPr lang="pl-PL" dirty="0" smtClean="0">
                    <a:latin typeface="Cambria" pitchFamily="18" charset="0"/>
                  </a:rPr>
                  <a:t>Równanie kwadratowe, w którym wszystkie współczynniki </a:t>
                </a:r>
                <a:r>
                  <a:rPr lang="pl-PL" i="1" dirty="0" smtClean="0">
                    <a:latin typeface="Cambria" pitchFamily="18" charset="0"/>
                  </a:rPr>
                  <a:t>a, b, c </a:t>
                </a:r>
                <a:r>
                  <a:rPr lang="pl-PL" dirty="0" smtClean="0">
                    <a:latin typeface="Cambria" pitchFamily="18" charset="0"/>
                  </a:rPr>
                  <a:t>są różne od zera, nazywamy </a:t>
                </a: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równaniem zupełnym.</a:t>
                </a:r>
              </a:p>
              <a:p>
                <a:endParaRPr lang="pl-PL" dirty="0" smtClean="0">
                  <a:latin typeface="Cambria" pitchFamily="18" charset="0"/>
                </a:endParaRPr>
              </a:p>
              <a:p>
                <a:r>
                  <a:rPr lang="pl-PL" dirty="0" smtClean="0">
                    <a:latin typeface="Cambria" pitchFamily="18" charset="0"/>
                  </a:rPr>
                  <a:t>Rozwiązywanie równania kwadratowego </a:t>
                </a:r>
                <a:endParaRPr lang="pl-PL" i="1" dirty="0" smtClean="0">
                  <a:latin typeface="Cambria Math"/>
                </a:endParaRP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 </m:t>
                    </m:r>
                    <m:r>
                      <a:rPr lang="pl-PL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pl-PL" i="1">
                            <a:latin typeface="Cambria Math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i="1">
                        <a:latin typeface="Cambria Math"/>
                      </a:rPr>
                      <m:t>+</m:t>
                    </m:r>
                    <m:r>
                      <a:rPr lang="pl-PL" i="1">
                        <a:latin typeface="Cambria Math"/>
                      </a:rPr>
                      <m:t>𝑏𝑥</m:t>
                    </m:r>
                    <m:r>
                      <a:rPr lang="pl-PL" i="1">
                        <a:latin typeface="Cambria Math"/>
                      </a:rPr>
                      <m:t>+</m:t>
                    </m:r>
                    <m:r>
                      <a:rPr lang="pl-PL" i="1">
                        <a:latin typeface="Cambria Math"/>
                      </a:rPr>
                      <m:t>𝑐</m:t>
                    </m:r>
                    <m:r>
                      <a:rPr lang="pl-PL" i="1">
                        <a:latin typeface="Cambria Math"/>
                      </a:rPr>
                      <m:t>=0, </m:t>
                    </m:r>
                    <m:r>
                      <a:rPr lang="pl-PL" i="1">
                        <a:latin typeface="Cambria Math"/>
                      </a:rPr>
                      <m:t>𝑎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pl-PL" dirty="0">
                    <a:latin typeface="Cambria" pitchFamily="18" charset="0"/>
                  </a:rPr>
                  <a:t>, </a:t>
                </a:r>
                <a:r>
                  <a:rPr lang="pl-PL" dirty="0" smtClean="0">
                    <a:latin typeface="Cambria" pitchFamily="18" charset="0"/>
                  </a:rPr>
                  <a:t>  polega na wyznaczeniu miejsc zerowych funkcji typu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l-PL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l-PL" b="0" i="1" smtClean="0">
                        <a:latin typeface="Cambria Math"/>
                      </a:rPr>
                      <m:t>=</m:t>
                    </m:r>
                    <m:r>
                      <a:rPr lang="pl-PL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pl-PL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latin typeface="Cambria Math"/>
                      </a:rPr>
                      <m:t>+</m:t>
                    </m:r>
                    <m:r>
                      <a:rPr lang="pl-PL" b="0" i="1" smtClean="0">
                        <a:latin typeface="Cambria Math"/>
                      </a:rPr>
                      <m:t>𝑏𝑥</m:t>
                    </m:r>
                    <m:r>
                      <a:rPr lang="pl-PL" b="0" i="1" smtClean="0">
                        <a:latin typeface="Cambria Math"/>
                      </a:rPr>
                      <m:t>+</m:t>
                    </m:r>
                    <m:r>
                      <a:rPr lang="pl-PL" b="0" i="1" smtClean="0">
                        <a:latin typeface="Cambria Math"/>
                      </a:rPr>
                      <m:t>𝑐</m:t>
                    </m:r>
                    <m:r>
                      <a:rPr lang="pl-PL" b="0" i="1" smtClean="0">
                        <a:latin typeface="Cambria Math"/>
                      </a:rPr>
                      <m:t>, </m:t>
                    </m:r>
                    <m:r>
                      <a:rPr lang="pl-PL" b="0" i="1" smtClean="0">
                        <a:latin typeface="Cambria Math"/>
                      </a:rPr>
                      <m:t>𝑥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endParaRPr lang="pl-PL" dirty="0">
                  <a:latin typeface="Cambria" pitchFamily="18" charset="0"/>
                </a:endParaRPr>
              </a:p>
              <a:p>
                <a:r>
                  <a:rPr lang="pl-PL" dirty="0" smtClean="0">
                    <a:latin typeface="Cambria" pitchFamily="18" charset="0"/>
                  </a:rPr>
                  <a:t>Liczba pierwiastków równania kwadratowego zależy od wyrażenia</a:t>
                </a:r>
              </a:p>
              <a:p>
                <a:pPr marL="114300" indent="0">
                  <a:buNone/>
                </a:pPr>
                <a:r>
                  <a:rPr lang="pl-PL" b="1" dirty="0" smtClean="0">
                    <a:latin typeface="Cambria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b="1" i="0" smtClean="0">
                        <a:latin typeface="Cambria Math"/>
                        <a:ea typeface="Cambria Math"/>
                      </a:rPr>
                      <m:t>                                    </m:t>
                    </m:r>
                    <m:r>
                      <a:rPr lang="pl-PL" b="1" i="1" smtClean="0">
                        <a:latin typeface="Cambria Math"/>
                        <a:ea typeface="Cambria Math"/>
                      </a:rPr>
                      <m:t>∆=</m:t>
                    </m:r>
                    <m:sSup>
                      <m:sSupPr>
                        <m:ctrlPr>
                          <a:rPr lang="pl-PL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b="1" i="1" smtClean="0"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p>
                        <m:r>
                          <a:rPr lang="pl-PL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pl-PL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pl-PL" b="1" i="1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pl-PL" b="1" i="1" smtClean="0">
                        <a:latin typeface="Cambria Math"/>
                        <a:ea typeface="Cambria Math"/>
                      </a:rPr>
                      <m:t>𝒂𝒄</m:t>
                    </m:r>
                  </m:oMath>
                </a14:m>
                <a:r>
                  <a:rPr lang="pl-PL" b="1" dirty="0" smtClean="0">
                    <a:latin typeface="Cambria" pitchFamily="18" charset="0"/>
                  </a:rPr>
                  <a:t>,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 które nazywamy </a:t>
                </a:r>
                <a:r>
                  <a:rPr lang="pl-PL" dirty="0" smtClean="0">
                    <a:solidFill>
                      <a:srgbClr val="00B050"/>
                    </a:solidFill>
                    <a:latin typeface="Cambria" pitchFamily="18" charset="0"/>
                  </a:rPr>
                  <a:t>wyróżnikiem równania kwadratowego.</a:t>
                </a:r>
                <a:endParaRPr lang="pl-PL" dirty="0">
                  <a:solidFill>
                    <a:srgbClr val="00B050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4641379"/>
              </a:xfrm>
              <a:blipFill rotWithShape="1">
                <a:blip r:embed="rId2"/>
                <a:stretch>
                  <a:fillRect t="-1051" r="-1630" b="-289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1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mbria" pitchFamily="18" charset="0"/>
              </a:rPr>
              <a:t>Równania kwadratowe zupełne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l-PL" dirty="0" smtClean="0">
                    <a:solidFill>
                      <a:schemeClr val="accent2">
                        <a:lumMod val="50000"/>
                      </a:schemeClr>
                    </a:solidFill>
                    <a:latin typeface="Cambria" pitchFamily="18" charset="0"/>
                  </a:rPr>
                  <a:t>TWIERDZENIE</a:t>
                </a:r>
              </a:p>
              <a:p>
                <a:pPr marL="114300" indent="0">
                  <a:buNone/>
                </a:pPr>
                <a:r>
                  <a:rPr lang="pl-PL" dirty="0">
                    <a:latin typeface="Cambria" pitchFamily="18" charset="0"/>
                  </a:rPr>
                  <a:t> </a:t>
                </a:r>
                <a:r>
                  <a:rPr lang="pl-PL" dirty="0" smtClean="0">
                    <a:latin typeface="Cambria" pitchFamily="18" charset="0"/>
                  </a:rPr>
                  <a:t>Równanie kwadratowe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pl-PL" i="1">
                            <a:latin typeface="Cambria Math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i="1">
                        <a:latin typeface="Cambria Math"/>
                      </a:rPr>
                      <m:t>+</m:t>
                    </m:r>
                    <m:r>
                      <a:rPr lang="pl-PL" i="1">
                        <a:latin typeface="Cambria Math"/>
                      </a:rPr>
                      <m:t>𝑏𝑥</m:t>
                    </m:r>
                    <m:r>
                      <a:rPr lang="pl-PL" i="1">
                        <a:latin typeface="Cambria Math"/>
                      </a:rPr>
                      <m:t>+</m:t>
                    </m:r>
                    <m:r>
                      <a:rPr lang="pl-PL" i="1">
                        <a:latin typeface="Cambria Math"/>
                      </a:rPr>
                      <m:t>𝑐</m:t>
                    </m:r>
                    <m:r>
                      <a:rPr lang="pl-PL" i="1">
                        <a:latin typeface="Cambria Math"/>
                      </a:rPr>
                      <m:t>=0, </m:t>
                    </m:r>
                    <m:r>
                      <a:rPr lang="pl-PL" i="1">
                        <a:latin typeface="Cambria Math"/>
                      </a:rPr>
                      <m:t>𝑎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≠0</m:t>
                    </m:r>
                    <m:r>
                      <a:rPr lang="pl-PL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: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pl-PL" dirty="0" smtClean="0">
                    <a:latin typeface="Cambria" pitchFamily="18" charset="0"/>
                  </a:rPr>
                  <a:t> gdy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, ma dwa pierwiastki rzeczywiste, które wyrażamy wzorami: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∆</m:t>
                            </m:r>
                          </m:e>
                        </m:rad>
                      </m:num>
                      <m:den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 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pl-PL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∆</m:t>
                            </m:r>
                          </m:e>
                        </m:rad>
                      </m:num>
                      <m:den>
                        <m:r>
                          <a:rPr lang="pl-PL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pl-PL" dirty="0">
                    <a:solidFill>
                      <a:srgbClr val="C00000"/>
                    </a:solidFill>
                    <a:latin typeface="Cambria" pitchFamily="18" charset="0"/>
                  </a:rPr>
                  <a:t> </a:t>
                </a:r>
                <a:endParaRPr lang="pl-PL" dirty="0" smtClean="0">
                  <a:solidFill>
                    <a:srgbClr val="C00000"/>
                  </a:solidFill>
                  <a:latin typeface="Cambria" pitchFamily="18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pl-PL" dirty="0">
                    <a:latin typeface="Cambria" pitchFamily="18" charset="0"/>
                  </a:rPr>
                  <a:t>g</a:t>
                </a:r>
                <a:r>
                  <a:rPr lang="pl-PL" dirty="0" smtClean="0">
                    <a:latin typeface="Cambria" pitchFamily="18" charset="0"/>
                  </a:rPr>
                  <a:t>dy </a:t>
                </a:r>
                <a:r>
                  <a:rPr lang="pl-PL" dirty="0">
                    <a:latin typeface="Cambria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, ma jeden pierwiastek rzeczywisty, który wyrażamy wzorem: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l-PL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pl-PL" dirty="0">
                    <a:latin typeface="Cambria" pitchFamily="18" charset="0"/>
                  </a:rPr>
                  <a:t>gdy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, nie ma pierwiastków rzeczywistych.</a:t>
                </a:r>
              </a:p>
              <a:p>
                <a:pPr marL="114300" indent="0">
                  <a:buNone/>
                </a:pPr>
                <a:endParaRPr lang="pl-PL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 b="-97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mbria" pitchFamily="18" charset="0"/>
              </a:rPr>
              <a:t>Równania kwadratowe zupełne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72816"/>
                <a:ext cx="8229600" cy="4641379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Przykład </a:t>
                </a: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1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Rozwiąż </a:t>
                </a:r>
                <a:r>
                  <a:rPr lang="pl-PL" dirty="0" smtClean="0">
                    <a:latin typeface="Cambria" pitchFamily="18" charset="0"/>
                  </a:rPr>
                  <a:t>równanie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pl-PL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latin typeface="Cambria Math"/>
                      </a:rPr>
                      <m:t>+4</m:t>
                    </m:r>
                    <m:r>
                      <a:rPr lang="pl-PL" b="0" i="1" smtClean="0">
                        <a:latin typeface="Cambria Math"/>
                      </a:rPr>
                      <m:t>𝑥</m:t>
                    </m:r>
                    <m:r>
                      <a:rPr lang="pl-PL" b="0" i="1" smtClean="0">
                        <a:latin typeface="Cambria Math"/>
                      </a:rPr>
                      <m:t>−12=0</m:t>
                    </m:r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Obliczmy wyróżnik równania: 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𝑎</m:t>
                    </m:r>
                    <m:r>
                      <a:rPr lang="pl-PL" b="0" i="1" smtClean="0">
                        <a:latin typeface="Cambria Math"/>
                      </a:rPr>
                      <m:t>=1,  </m:t>
                    </m:r>
                    <m:r>
                      <a:rPr lang="pl-PL" b="0" i="1" smtClean="0">
                        <a:latin typeface="Cambria Math"/>
                      </a:rPr>
                      <m:t>𝑏</m:t>
                    </m:r>
                    <m:r>
                      <a:rPr lang="pl-PL" b="0" i="1" smtClean="0">
                        <a:latin typeface="Cambria Math"/>
                      </a:rPr>
                      <m:t>=4,  </m:t>
                    </m:r>
                    <m:r>
                      <a:rPr lang="pl-PL" b="0" i="1" smtClean="0">
                        <a:latin typeface="Cambria Math"/>
                      </a:rPr>
                      <m:t>𝑐</m:t>
                    </m:r>
                    <m:r>
                      <a:rPr lang="pl-PL" b="0" i="1" smtClean="0">
                        <a:latin typeface="Cambria Math"/>
                      </a:rPr>
                      <m:t>=−12</m:t>
                    </m:r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b="0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pl-PL" b="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l-PL" b="0" i="1">
                        <a:latin typeface="Cambria Math"/>
                        <a:ea typeface="Cambria Math"/>
                      </a:rPr>
                      <m:t>−4</m:t>
                    </m:r>
                    <m:r>
                      <a:rPr lang="pl-PL" b="0" i="1">
                        <a:latin typeface="Cambria Math"/>
                        <a:ea typeface="Cambria Math"/>
                      </a:rPr>
                      <m:t>𝑎𝑐</m:t>
                    </m:r>
                    <m:r>
                      <a:rPr lang="pl-PL" b="0" i="0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l-PL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l-PL" b="0" i="1" smtClean="0">
                        <a:latin typeface="Cambria Math"/>
                        <a:ea typeface="Cambria Math"/>
                      </a:rPr>
                      <m:t>−4∙1∙</m:t>
                    </m:r>
                    <m:d>
                      <m:dPr>
                        <m:ctrlPr>
                          <a:rPr lang="pl-PL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−12</m:t>
                        </m:r>
                      </m:e>
                    </m:d>
                    <m:r>
                      <a:rPr lang="pl-PL" b="0" i="1" smtClean="0">
                        <a:latin typeface="Cambria Math"/>
                        <a:ea typeface="Cambria Math"/>
                      </a:rPr>
                      <m:t>=16+48=64</m:t>
                    </m:r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Ponieważ  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&gt;0  </m:t>
                    </m:r>
                    <m:r>
                      <a:rPr lang="pl-PL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 zatem na mocy twierdzenia, równanie ma dwa pierwiastki: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pl-PL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</m:rad>
                    <m:r>
                      <a:rPr lang="pl-PL" b="0" i="1" smtClean="0">
                        <a:latin typeface="Cambria Math"/>
                      </a:rPr>
                      <m:t>=8</m:t>
                    </m:r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l-PL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∆</m:t>
                            </m:r>
                          </m:e>
                        </m:rad>
                      </m:num>
                      <m:den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−4−8</m:t>
                        </m:r>
                      </m:num>
                      <m:den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∙1</m:t>
                        </m:r>
                      </m:den>
                    </m:f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/>
                      </a:rPr>
                      <m:t>=−6</m:t>
                    </m:r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chemeClr val="tx1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l-PL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∆</m:t>
                            </m:r>
                          </m:e>
                        </m:rad>
                      </m:num>
                      <m:den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pl-PL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−4</m:t>
                        </m:r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∙1</m:t>
                        </m:r>
                      </m:den>
                    </m:f>
                    <m:r>
                      <a:rPr lang="pl-PL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 </a:t>
                </a:r>
                <a:endParaRPr lang="pl-PL" dirty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Rozwiązania równania: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𝑥</m:t>
                    </m:r>
                    <m:r>
                      <a:rPr lang="pl-PL" b="0" i="1" smtClean="0">
                        <a:latin typeface="Cambria Math"/>
                      </a:rPr>
                      <m:t>=−6  ,   </m:t>
                    </m:r>
                    <m:r>
                      <a:rPr lang="pl-PL" b="0" i="1" smtClean="0">
                        <a:latin typeface="Cambria Math"/>
                      </a:rPr>
                      <m:t>𝑥</m:t>
                    </m:r>
                    <m:r>
                      <a:rPr lang="pl-PL" b="0" i="1" smtClean="0">
                        <a:latin typeface="Cambria Math"/>
                      </a:rPr>
                      <m:t>=2</m:t>
                    </m:r>
                  </m:oMath>
                </a14:m>
                <a:endParaRPr lang="pl-PL" dirty="0">
                  <a:latin typeface="Cambria" pitchFamily="18" charset="0"/>
                </a:endParaRPr>
              </a:p>
              <a:p>
                <a:pPr marL="114300" indent="0">
                  <a:buNone/>
                </a:pPr>
                <a:endParaRPr lang="pl-PL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72816"/>
                <a:ext cx="8229600" cy="4641379"/>
              </a:xfrm>
              <a:blipFill rotWithShape="1">
                <a:blip r:embed="rId2"/>
                <a:stretch>
                  <a:fillRect t="-1051" r="-14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7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mbria" pitchFamily="18" charset="0"/>
              </a:rPr>
              <a:t>Równania kwadratowe zupełne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Przykład 2</a:t>
                </a:r>
                <a:endParaRPr lang="pl-PL" dirty="0">
                  <a:solidFill>
                    <a:srgbClr val="C00000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Rozwiąż </a:t>
                </a:r>
                <a:r>
                  <a:rPr lang="pl-PL" dirty="0">
                    <a:latin typeface="Cambria" pitchFamily="18" charset="0"/>
                  </a:rPr>
                  <a:t>równanie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>
                            <a:latin typeface="Cambria Math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/>
                          </a:rPr>
                          <m:t>9</m:t>
                        </m:r>
                        <m:r>
                          <a:rPr lang="pl-PL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i="1">
                        <a:latin typeface="Cambria Math"/>
                      </a:rPr>
                      <m:t>+</m:t>
                    </m:r>
                    <m:r>
                      <a:rPr lang="pl-PL" b="0" i="1" smtClean="0">
                        <a:latin typeface="Cambria Math"/>
                      </a:rPr>
                      <m:t>6</m:t>
                    </m:r>
                    <m:r>
                      <a:rPr lang="pl-PL" i="1">
                        <a:latin typeface="Cambria Math"/>
                      </a:rPr>
                      <m:t>𝑥</m:t>
                    </m:r>
                    <m:r>
                      <a:rPr lang="pl-PL" b="0" i="1" smtClean="0">
                        <a:latin typeface="Cambria Math"/>
                      </a:rPr>
                      <m:t>+1</m:t>
                    </m:r>
                    <m:r>
                      <a:rPr lang="pl-PL" i="1">
                        <a:latin typeface="Cambria Math"/>
                      </a:rPr>
                      <m:t>=0</m:t>
                    </m:r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latin typeface="Cambria" pitchFamily="18" charset="0"/>
                  </a:rPr>
                  <a:t>Obliczmy wyróżnik równania: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𝑎</m:t>
                    </m:r>
                    <m:r>
                      <a:rPr lang="pl-PL" i="1">
                        <a:latin typeface="Cambria Math"/>
                      </a:rPr>
                      <m:t>=9,  </m:t>
                    </m:r>
                    <m:r>
                      <a:rPr lang="pl-PL" i="1">
                        <a:latin typeface="Cambria Math"/>
                      </a:rPr>
                      <m:t>𝑏</m:t>
                    </m:r>
                    <m:r>
                      <a:rPr lang="pl-PL" i="1">
                        <a:latin typeface="Cambria Math"/>
                      </a:rPr>
                      <m:t>=6,  </m:t>
                    </m:r>
                    <m:r>
                      <a:rPr lang="pl-PL" i="1">
                        <a:latin typeface="Cambria Math"/>
                      </a:rPr>
                      <m:t>𝑐</m:t>
                    </m:r>
                    <m:r>
                      <a:rPr lang="pl-PL" i="1">
                        <a:latin typeface="Cambria Math"/>
                      </a:rPr>
                      <m:t>=1</m:t>
                    </m:r>
                  </m:oMath>
                </a14:m>
                <a:endParaRPr lang="pl-PL" dirty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latin typeface="Cambria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  <a:ea typeface="Cambria Math"/>
                      </a:rPr>
                      <m:t>∆=</m:t>
                    </m:r>
                    <m:sSup>
                      <m:sSup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pl-PL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l-PL" i="1">
                        <a:latin typeface="Cambria Math"/>
                        <a:ea typeface="Cambria Math"/>
                      </a:rPr>
                      <m:t>−4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𝑎𝑐</m:t>
                    </m:r>
                    <m:r>
                      <a:rPr lang="pl-PL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  <m:sup>
                        <m:r>
                          <a:rPr lang="pl-PL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l-PL" i="1">
                        <a:latin typeface="Cambria Math"/>
                        <a:ea typeface="Cambria Math"/>
                      </a:rPr>
                      <m:t>−4∙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9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=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36−36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0</a:t>
                </a:r>
                <a:endParaRPr lang="pl-PL" dirty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latin typeface="Cambria" pitchFamily="18" charset="0"/>
                  </a:rPr>
                  <a:t>Ponieważ 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0  </m:t>
                    </m:r>
                    <m:r>
                      <a:rPr lang="pl-PL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pl-PL" dirty="0">
                    <a:latin typeface="Cambria" pitchFamily="18" charset="0"/>
                  </a:rPr>
                  <a:t> zatem na mocy twierdzenia, równanie </a:t>
                </a:r>
                <a:r>
                  <a:rPr lang="pl-PL" dirty="0" smtClean="0">
                    <a:latin typeface="Cambria" pitchFamily="18" charset="0"/>
                  </a:rPr>
                  <a:t> ma jeden pierwiastek: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solidFill>
                      <a:schemeClr val="tx1"/>
                    </a:solidFill>
                    <a:latin typeface="Cambr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l-PL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∙9</m:t>
                        </m:r>
                      </m:den>
                    </m:f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pl-PL" dirty="0" smtClean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Równanie  ma jedno rozwiązanie: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𝑥</m:t>
                    </m:r>
                    <m:r>
                      <a:rPr lang="pl-PL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l-PL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pl-PL" dirty="0" smtClean="0">
                    <a:latin typeface="Cambria" pitchFamily="18" charset="0"/>
                  </a:rPr>
                  <a:t>    </a:t>
                </a:r>
                <a:endParaRPr lang="pl-PL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 r="-88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38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mbria" pitchFamily="18" charset="0"/>
              </a:rPr>
              <a:t>Równania kwadratowe zupełne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pl-PL" dirty="0">
                    <a:solidFill>
                      <a:srgbClr val="C00000"/>
                    </a:solidFill>
                    <a:latin typeface="Cambria" pitchFamily="18" charset="0"/>
                  </a:rPr>
                  <a:t>Przykład </a:t>
                </a: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 3</a:t>
                </a:r>
                <a:endParaRPr lang="pl-PL" dirty="0">
                  <a:solidFill>
                    <a:srgbClr val="C00000"/>
                  </a:solidFill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Rozwiąż </a:t>
                </a:r>
                <a:r>
                  <a:rPr lang="pl-PL" dirty="0">
                    <a:latin typeface="Cambria" pitchFamily="18" charset="0"/>
                  </a:rPr>
                  <a:t>równanie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>
                            <a:latin typeface="Cambria Math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/>
                          </a:rPr>
                          <m:t>−2</m:t>
                        </m:r>
                        <m:r>
                          <a:rPr lang="pl-PL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l-PL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l-PL" i="1">
                        <a:latin typeface="Cambria Math"/>
                      </a:rPr>
                      <m:t>+3</m:t>
                    </m:r>
                    <m:r>
                      <a:rPr lang="pl-PL" i="1">
                        <a:latin typeface="Cambria Math"/>
                      </a:rPr>
                      <m:t>𝑥</m:t>
                    </m:r>
                    <m:r>
                      <a:rPr lang="pl-PL" i="1">
                        <a:latin typeface="Cambria Math"/>
                      </a:rPr>
                      <m:t>−5=0</m:t>
                    </m:r>
                  </m:oMath>
                </a14:m>
                <a:endParaRPr lang="pl-PL" dirty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latin typeface="Cambria" pitchFamily="18" charset="0"/>
                  </a:rPr>
                  <a:t>Obliczmy wyróżnik równania: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𝑎</m:t>
                    </m:r>
                    <m:r>
                      <a:rPr lang="pl-PL" i="1">
                        <a:latin typeface="Cambria Math"/>
                      </a:rPr>
                      <m:t>=−2,  </m:t>
                    </m:r>
                    <m:r>
                      <a:rPr lang="pl-PL" i="1">
                        <a:latin typeface="Cambria Math"/>
                      </a:rPr>
                      <m:t>𝑏</m:t>
                    </m:r>
                    <m:r>
                      <a:rPr lang="pl-PL" i="1">
                        <a:latin typeface="Cambria Math"/>
                      </a:rPr>
                      <m:t>=3,  </m:t>
                    </m:r>
                    <m:r>
                      <a:rPr lang="pl-PL" i="1">
                        <a:latin typeface="Cambria Math"/>
                      </a:rPr>
                      <m:t>𝑐</m:t>
                    </m:r>
                    <m:r>
                      <a:rPr lang="pl-PL" i="1">
                        <a:latin typeface="Cambria Math"/>
                      </a:rPr>
                      <m:t>=−5</m:t>
                    </m:r>
                  </m:oMath>
                </a14:m>
                <a:endParaRPr lang="pl-PL" dirty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latin typeface="Cambria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  <a:ea typeface="Cambria Math"/>
                      </a:rPr>
                      <m:t>∆=</m:t>
                    </m:r>
                    <m:sSup>
                      <m:sSup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pl-PL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l-PL" i="1">
                        <a:latin typeface="Cambria Math"/>
                        <a:ea typeface="Cambria Math"/>
                      </a:rPr>
                      <m:t>−4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𝑎𝑐</m:t>
                    </m:r>
                    <m:r>
                      <a:rPr lang="pl-PL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pl-PL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l-PL" i="1">
                        <a:latin typeface="Cambria Math"/>
                        <a:ea typeface="Cambria Math"/>
                      </a:rPr>
                      <m:t>−4∙</m:t>
                    </m:r>
                    <m:d>
                      <m:d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l-PL" i="1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pl-PL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l-PL" i="1">
                            <a:latin typeface="Cambria Math"/>
                            <a:ea typeface="Cambria Math"/>
                          </a:rPr>
                          <m:t>−5</m:t>
                        </m:r>
                      </m:e>
                    </m:d>
                    <m:r>
                      <a:rPr lang="pl-PL" i="1">
                        <a:latin typeface="Cambria Math"/>
                        <a:ea typeface="Cambria Math"/>
                      </a:rPr>
                      <m:t>=9−40=−31</m:t>
                    </m:r>
                  </m:oMath>
                </a14:m>
                <a:endParaRPr lang="pl-PL" dirty="0">
                  <a:latin typeface="Cambria" pitchFamily="18" charset="0"/>
                </a:endParaRPr>
              </a:p>
              <a:p>
                <a:pPr marL="114300" indent="0">
                  <a:buNone/>
                </a:pPr>
                <a:r>
                  <a:rPr lang="pl-PL" dirty="0">
                    <a:latin typeface="Cambria" pitchFamily="18" charset="0"/>
                  </a:rPr>
                  <a:t>Ponieważ  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  <a:ea typeface="Cambria Math"/>
                      </a:rPr>
                      <m:t>∆&lt;0  </m:t>
                    </m:r>
                    <m:r>
                      <a:rPr lang="pl-PL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pl-PL" dirty="0">
                    <a:latin typeface="Cambria" pitchFamily="18" charset="0"/>
                  </a:rPr>
                  <a:t> zatem na mocy twierdzenia, równanie nie ma pierwiastków.</a:t>
                </a:r>
              </a:p>
              <a:p>
                <a:pPr marL="11430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Równanie </a:t>
                </a:r>
                <a:r>
                  <a:rPr lang="pl-PL" dirty="0">
                    <a:latin typeface="Cambria" pitchFamily="18" charset="0"/>
                  </a:rPr>
                  <a:t>nie ma </a:t>
                </a:r>
                <a:r>
                  <a:rPr lang="pl-PL" dirty="0" smtClean="0">
                    <a:latin typeface="Cambria" pitchFamily="18" charset="0"/>
                  </a:rPr>
                  <a:t>rozwiązania.</a:t>
                </a: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 r="-14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3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301</TotalTime>
  <Words>652</Words>
  <Application>Microsoft Office PowerPoint</Application>
  <PresentationFormat>Pokaz na ekranie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Apteka</vt:lpstr>
      <vt:lpstr>Funkcja kwadratowa</vt:lpstr>
      <vt:lpstr>Równania kwadratowe niezupełne</vt:lpstr>
      <vt:lpstr>Równania kwadratowe niezupełne</vt:lpstr>
      <vt:lpstr>Równania kwadratowe niezupełne</vt:lpstr>
      <vt:lpstr>Równania kwadratowe zupełne</vt:lpstr>
      <vt:lpstr>Równania kwadratowe zupełne</vt:lpstr>
      <vt:lpstr>Równania kwadratowe zupełne</vt:lpstr>
      <vt:lpstr>Równania kwadratowe zupełne</vt:lpstr>
      <vt:lpstr>Równania kwadratowe zupełne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Funkcja kwadratowa</dc:title>
  <dc:creator>ZSHE</dc:creator>
  <cp:lastModifiedBy>zshe2</cp:lastModifiedBy>
  <cp:revision>16</cp:revision>
  <dcterms:created xsi:type="dcterms:W3CDTF">2011-05-03T15:11:54Z</dcterms:created>
  <dcterms:modified xsi:type="dcterms:W3CDTF">2013-05-31T14:40:40Z</dcterms:modified>
</cp:coreProperties>
</file>