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01"/>
  </p:notesMasterIdLst>
  <p:handoutMasterIdLst>
    <p:handoutMasterId r:id="rId102"/>
  </p:handoutMasterIdLst>
  <p:sldIdLst>
    <p:sldId id="339" r:id="rId2"/>
    <p:sldId id="479" r:id="rId3"/>
    <p:sldId id="480" r:id="rId4"/>
    <p:sldId id="482" r:id="rId5"/>
    <p:sldId id="483" r:id="rId6"/>
    <p:sldId id="484" r:id="rId7"/>
    <p:sldId id="485" r:id="rId8"/>
    <p:sldId id="344" r:id="rId9"/>
    <p:sldId id="487" r:id="rId10"/>
    <p:sldId id="488" r:id="rId11"/>
    <p:sldId id="491" r:id="rId12"/>
    <p:sldId id="489" r:id="rId13"/>
    <p:sldId id="490" r:id="rId14"/>
    <p:sldId id="492" r:id="rId15"/>
    <p:sldId id="493" r:id="rId16"/>
    <p:sldId id="494" r:id="rId17"/>
    <p:sldId id="495" r:id="rId18"/>
    <p:sldId id="496" r:id="rId19"/>
    <p:sldId id="497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437" r:id="rId29"/>
    <p:sldId id="374" r:id="rId30"/>
    <p:sldId id="439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29" r:id="rId52"/>
    <p:sldId id="530" r:id="rId53"/>
    <p:sldId id="531" r:id="rId54"/>
    <p:sldId id="532" r:id="rId55"/>
    <p:sldId id="533" r:id="rId56"/>
    <p:sldId id="534" r:id="rId57"/>
    <p:sldId id="535" r:id="rId58"/>
    <p:sldId id="536" r:id="rId59"/>
    <p:sldId id="378" r:id="rId60"/>
    <p:sldId id="470" r:id="rId61"/>
    <p:sldId id="471" r:id="rId62"/>
    <p:sldId id="472" r:id="rId63"/>
    <p:sldId id="473" r:id="rId64"/>
    <p:sldId id="474" r:id="rId65"/>
    <p:sldId id="475" r:id="rId66"/>
    <p:sldId id="537" r:id="rId67"/>
    <p:sldId id="538" r:id="rId68"/>
    <p:sldId id="539" r:id="rId69"/>
    <p:sldId id="540" r:id="rId70"/>
    <p:sldId id="541" r:id="rId71"/>
    <p:sldId id="542" r:id="rId72"/>
    <p:sldId id="543" r:id="rId73"/>
    <p:sldId id="544" r:id="rId74"/>
    <p:sldId id="545" r:id="rId75"/>
    <p:sldId id="546" r:id="rId76"/>
    <p:sldId id="547" r:id="rId77"/>
    <p:sldId id="548" r:id="rId78"/>
    <p:sldId id="549" r:id="rId79"/>
    <p:sldId id="550" r:id="rId80"/>
    <p:sldId id="551" r:id="rId81"/>
    <p:sldId id="552" r:id="rId82"/>
    <p:sldId id="553" r:id="rId83"/>
    <p:sldId id="554" r:id="rId84"/>
    <p:sldId id="555" r:id="rId85"/>
    <p:sldId id="556" r:id="rId86"/>
    <p:sldId id="498" r:id="rId87"/>
    <p:sldId id="499" r:id="rId88"/>
    <p:sldId id="407" r:id="rId89"/>
    <p:sldId id="408" r:id="rId90"/>
    <p:sldId id="409" r:id="rId91"/>
    <p:sldId id="410" r:id="rId92"/>
    <p:sldId id="411" r:id="rId93"/>
    <p:sldId id="412" r:id="rId94"/>
    <p:sldId id="415" r:id="rId95"/>
    <p:sldId id="416" r:id="rId96"/>
    <p:sldId id="417" r:id="rId97"/>
    <p:sldId id="418" r:id="rId98"/>
    <p:sldId id="419" r:id="rId99"/>
    <p:sldId id="420" r:id="rId100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75E7DC"/>
    <a:srgbClr val="1B1A00"/>
    <a:srgbClr val="008000"/>
    <a:srgbClr val="339966"/>
    <a:srgbClr val="CCFF99"/>
    <a:srgbClr val="CCFF33"/>
    <a:srgbClr val="CCFF66"/>
    <a:srgbClr val="CEE9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62" autoAdjust="0"/>
  </p:normalViewPr>
  <p:slideViewPr>
    <p:cSldViewPr>
      <p:cViewPr>
        <p:scale>
          <a:sx n="90" d="100"/>
          <a:sy n="9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2C51BB-D8A2-424D-82EF-5C8ADADF3D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03F5D3-2D6C-4227-A587-DEED063562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00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34AACED-D4F3-4DDF-8A33-230184B84E0B}" type="slidenum">
              <a:rPr lang="pl-PL" sz="1200">
                <a:latin typeface="+mn-lt"/>
              </a:rPr>
              <a:pPr algn="r">
                <a:defRPr/>
              </a:pPr>
              <a:t>1</a:t>
            </a:fld>
            <a:endParaRPr lang="pl-P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03F5D3-2D6C-4227-A587-DEED063562C8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03F5D3-2D6C-4227-A587-DEED063562C8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4227513"/>
            <a:ext cx="8610600" cy="201612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pl-PL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pl-PL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pl-PL"/>
            </a:p>
          </p:txBody>
        </p:sp>
      </p:grpSp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1613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A31-DC85-4C58-8C82-815BA52287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36FC-29B9-4352-8B4D-65A060B118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BC42-2A22-4DFE-B243-833ED09153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1796-07C8-4A4A-BC58-8E59D1E0B8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3A029-FFA6-4EF8-AB05-262DBE8EFB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A60-B5C0-4C45-B123-C7296D77D8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7D9-5268-4BD7-BEFE-FC01EA2C4F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22DA-31F6-4E5A-816F-5D86673B4C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926E-C451-497E-8D60-59A0132647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E1CB-EF4B-40CF-83F4-BCF0D9CA0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BC54-655C-427D-BC3C-DD39DF4E06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E7ED-7B4E-49A0-8670-8D096BDCBE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32A5-0428-4E47-B1EA-7D8F82A355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CA6E-32C9-4674-B9B2-26ADBD2202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5E7F-F2A2-43A8-9E03-B637223524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B280-40A2-4179-BEDC-454A6F4D31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1AAA905-A85B-4271-9C85-52F18AD346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pl-PL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gov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gov.pl/" TargetMode="External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hyperlink" Target="http://www.stat.gov.pl/bialyst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67544" y="2134707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3000" b="1" dirty="0" smtClean="0">
                <a:latin typeface="Arial" pitchFamily="34" charset="0"/>
                <a:cs typeface="Arial" pitchFamily="34" charset="0"/>
              </a:rPr>
              <a:t>Zasoby </a:t>
            </a:r>
            <a:r>
              <a:rPr lang="pl-PL" sz="3000" b="1" dirty="0">
                <a:latin typeface="Arial" pitchFamily="34" charset="0"/>
                <a:cs typeface="Arial" pitchFamily="34" charset="0"/>
              </a:rPr>
              <a:t>informacyjne statystyki </a:t>
            </a:r>
            <a:r>
              <a:rPr lang="pl-PL" sz="3000" b="1" dirty="0" smtClean="0">
                <a:latin typeface="Arial" pitchFamily="34" charset="0"/>
                <a:cs typeface="Arial" pitchFamily="34" charset="0"/>
              </a:rPr>
              <a:t>publicznej jako źródło wiedzy o procesach </a:t>
            </a:r>
            <a:br>
              <a:rPr lang="pl-PL" sz="3000" b="1" dirty="0" smtClean="0"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latin typeface="Arial" pitchFamily="34" charset="0"/>
                <a:cs typeface="Arial" pitchFamily="34" charset="0"/>
              </a:rPr>
              <a:t>społeczno - gospodarczych</a:t>
            </a:r>
            <a:r>
              <a:rPr lang="pl-PL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3000" b="1" dirty="0">
                <a:latin typeface="Arial" pitchFamily="34" charset="0"/>
                <a:cs typeface="Arial" pitchFamily="34" charset="0"/>
              </a:rPr>
            </a:br>
            <a:endParaRPr lang="pl-P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pole tekstowe 6"/>
          <p:cNvSpPr txBox="1">
            <a:spLocks noChangeArrowheads="1"/>
          </p:cNvSpPr>
          <p:nvPr/>
        </p:nvSpPr>
        <p:spPr bwMode="auto">
          <a:xfrm>
            <a:off x="3492500" y="4149725"/>
            <a:ext cx="20875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/>
              <a:t>Białystok </a:t>
            </a:r>
            <a:r>
              <a:rPr lang="pl-PL" sz="1400" dirty="0" smtClean="0"/>
              <a:t>2013</a:t>
            </a:r>
            <a:endParaRPr lang="pl-PL" sz="1400" dirty="0"/>
          </a:p>
        </p:txBody>
      </p:sp>
      <p:pic>
        <p:nvPicPr>
          <p:cNvPr id="20482" name="Picture 2" descr="D:\Users\chmielewskab\Desktop\95-lecie GU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404664"/>
            <a:ext cx="1397893" cy="1042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smtClean="0"/>
              <a:t>Program badań statystycznych </a:t>
            </a:r>
            <a:br>
              <a:rPr lang="pl-PL" sz="4000" smtClean="0"/>
            </a:br>
            <a:r>
              <a:rPr lang="pl-PL" sz="4000" smtClean="0"/>
              <a:t>statystyki publicznej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dirty="0" smtClean="0"/>
          </a:p>
          <a:p>
            <a:pPr>
              <a:buFont typeface="Wingdings" pitchFamily="2" charset="2"/>
              <a:buNone/>
            </a:pPr>
            <a:endParaRPr lang="pl-PL" sz="1200" u="sng" dirty="0" smtClean="0">
              <a:solidFill>
                <a:srgbClr val="FFFF99"/>
              </a:solidFill>
            </a:endParaRPr>
          </a:p>
          <a:p>
            <a:r>
              <a:rPr lang="pl-PL" sz="2400" dirty="0" smtClean="0"/>
              <a:t>wprowadzany jest przez Radę Ministrów</a:t>
            </a:r>
          </a:p>
          <a:p>
            <a:endParaRPr lang="pl-PL" sz="1000" dirty="0" smtClean="0"/>
          </a:p>
          <a:p>
            <a:r>
              <a:rPr lang="pl-PL" sz="2400" dirty="0" smtClean="0"/>
              <a:t>stanowi podstawę prawną prowadzenia badań</a:t>
            </a:r>
          </a:p>
          <a:p>
            <a:endParaRPr lang="pl-PL" sz="1000" dirty="0" smtClean="0"/>
          </a:p>
          <a:p>
            <a:r>
              <a:rPr lang="pl-PL" sz="2400" dirty="0" smtClean="0"/>
              <a:t>ustalany jest corocznie</a:t>
            </a:r>
          </a:p>
          <a:p>
            <a:endParaRPr lang="pl-PL" sz="1000" dirty="0" smtClean="0"/>
          </a:p>
          <a:p>
            <a:r>
              <a:rPr lang="pl-PL" sz="2400" dirty="0" smtClean="0"/>
              <a:t>prezentuje charakterystykę wszystkich tematów</a:t>
            </a:r>
            <a:br>
              <a:rPr lang="pl-PL" sz="2400" dirty="0" smtClean="0"/>
            </a:br>
            <a:r>
              <a:rPr lang="pl-PL" sz="2400" dirty="0" smtClean="0"/>
              <a:t>badań statystycznych przewidzianych </a:t>
            </a:r>
            <a:br>
              <a:rPr lang="pl-PL" sz="2400" dirty="0" smtClean="0"/>
            </a:br>
            <a:r>
              <a:rPr lang="pl-PL" sz="2400" dirty="0" smtClean="0"/>
              <a:t>do realizacji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smtClean="0"/>
              <a:t>Program badań statystycznych </a:t>
            </a:r>
            <a:br>
              <a:rPr lang="pl-PL" sz="4000" smtClean="0"/>
            </a:br>
            <a:r>
              <a:rPr lang="pl-PL" sz="4000" smtClean="0"/>
              <a:t>statystyki publicznej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l-PL" sz="2000" dirty="0" smtClean="0"/>
              <a:t>W programie badań na rok 2013 ujęto łącznie 243 badania </a:t>
            </a:r>
            <a:br>
              <a:rPr lang="pl-PL" sz="2000" dirty="0" smtClean="0"/>
            </a:br>
            <a:r>
              <a:rPr lang="pl-PL" sz="2000" dirty="0" smtClean="0"/>
              <a:t>(w tym 5 nowych i 8 cyklicznych):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156 tematów realizowanych samodzielnie przez służby statystyki publicznej,</a:t>
            </a:r>
          </a:p>
          <a:p>
            <a:r>
              <a:rPr lang="pl-PL" sz="2000" dirty="0" smtClean="0"/>
              <a:t>42 tematy realizowane przez ministerstwa, urzędy centralne, Narodowy Bank Polski,</a:t>
            </a:r>
          </a:p>
          <a:p>
            <a:r>
              <a:rPr lang="pl-PL" sz="2000" dirty="0" smtClean="0"/>
              <a:t>45 tematów realizowanych wspólnie przez GUS, ministerstwa, NBP, KNF i urzędy centralne.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smtClean="0"/>
              <a:t>Program badań statystycznych </a:t>
            </a:r>
            <a:br>
              <a:rPr lang="pl-PL" sz="4000" smtClean="0"/>
            </a:br>
            <a:r>
              <a:rPr lang="pl-PL" sz="4000" smtClean="0"/>
              <a:t>statystyki publicznej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dirty="0" smtClean="0"/>
          </a:p>
          <a:p>
            <a:pPr>
              <a:buFont typeface="Wingdings" pitchFamily="2" charset="2"/>
              <a:buNone/>
            </a:pPr>
            <a:endParaRPr lang="pl-PL" sz="1200" u="sng" dirty="0" smtClean="0">
              <a:solidFill>
                <a:srgbClr val="FFFF99"/>
              </a:solidFill>
            </a:endParaRPr>
          </a:p>
        </p:txBody>
      </p:sp>
      <p:pic>
        <p:nvPicPr>
          <p:cNvPr id="46083" name="Picture 3" descr="D:\Users\chmielewskab\Pictures\p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7979834" cy="432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smtClean="0"/>
              <a:t>Program badań statystycznych </a:t>
            </a:r>
            <a:br>
              <a:rPr lang="pl-PL" sz="4000" smtClean="0"/>
            </a:br>
            <a:r>
              <a:rPr lang="pl-PL" sz="4000" smtClean="0"/>
              <a:t>statystyki publicznej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dirty="0" smtClean="0"/>
          </a:p>
          <a:p>
            <a:pPr>
              <a:buFont typeface="Wingdings" pitchFamily="2" charset="2"/>
              <a:buNone/>
            </a:pPr>
            <a:endParaRPr lang="pl-PL" sz="1200" u="sng" dirty="0" smtClean="0">
              <a:solidFill>
                <a:srgbClr val="FFFF99"/>
              </a:solidFill>
            </a:endParaRPr>
          </a:p>
        </p:txBody>
      </p:sp>
      <p:pic>
        <p:nvPicPr>
          <p:cNvPr id="47106" name="Picture 2" descr="D:\Users\chmielewskab\Pictures\p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556792"/>
            <a:ext cx="6988299" cy="511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139825"/>
          </a:xfrm>
        </p:spPr>
        <p:txBody>
          <a:bodyPr/>
          <a:lstStyle/>
          <a:p>
            <a:pPr algn="ctr"/>
            <a:r>
              <a:rPr lang="pl-PL" sz="3800" dirty="0" smtClean="0"/>
              <a:t>Zagadnienia statystyki publicznej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4213" y="1628775"/>
            <a:ext cx="7745412" cy="5006975"/>
            <a:chOff x="431" y="1026"/>
            <a:chExt cx="4879" cy="3154"/>
          </a:xfrm>
        </p:grpSpPr>
        <p:sp>
          <p:nvSpPr>
            <p:cNvPr id="14340" name="AutoShape 5"/>
            <p:cNvSpPr>
              <a:spLocks noChangeArrowheads="1"/>
            </p:cNvSpPr>
            <p:nvPr/>
          </p:nvSpPr>
          <p:spPr bwMode="auto">
            <a:xfrm>
              <a:off x="431" y="1026"/>
              <a:ext cx="2406" cy="31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>
              <a:off x="743" y="2017"/>
              <a:ext cx="1427" cy="11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600">
                <a:solidFill>
                  <a:srgbClr val="FFFFFF"/>
                </a:solidFill>
                <a:latin typeface="Tahoma" pitchFamily="34" charset="0"/>
              </a:endParaRPr>
            </a:p>
            <a:p>
              <a:r>
                <a:rPr lang="pl-PL" sz="2600">
                  <a:solidFill>
                    <a:srgbClr val="003366"/>
                  </a:solidFill>
                  <a:latin typeface="Tahoma" pitchFamily="34" charset="0"/>
                </a:rPr>
                <a:t>STATYSTYKA SPOŁECZNA</a:t>
              </a:r>
            </a:p>
            <a:p>
              <a:pPr algn="l"/>
              <a:endParaRPr lang="pl-PL" b="1">
                <a:latin typeface="Arial" pitchFamily="34" charset="0"/>
              </a:endParaRPr>
            </a:p>
          </p:txBody>
        </p:sp>
        <p:sp>
          <p:nvSpPr>
            <p:cNvPr id="14342" name="AutoShape 7"/>
            <p:cNvSpPr>
              <a:spLocks noChangeArrowheads="1"/>
            </p:cNvSpPr>
            <p:nvPr/>
          </p:nvSpPr>
          <p:spPr bwMode="auto">
            <a:xfrm>
              <a:off x="2849" y="1284"/>
              <a:ext cx="2461" cy="26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3031" y="1496"/>
              <a:ext cx="2119" cy="22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ludność i procesy demograficzne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rynek pracy i wynagrodzenia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aktywność ekonomiczna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edukacja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ochrona środowiska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gospodarka mieszkaniowa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warunki życia ludności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ochrona zdrowia i opieka  </a:t>
              </a:r>
              <a:br>
                <a:rPr lang="pl-PL" sz="1600">
                  <a:solidFill>
                    <a:srgbClr val="003366"/>
                  </a:solidFill>
                  <a:latin typeface="Tahoma" pitchFamily="34" charset="0"/>
                </a:rPr>
              </a:b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 społeczna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kultura, turystyka, sport </a:t>
              </a:r>
              <a:br>
                <a:rPr lang="pl-PL" sz="1600">
                  <a:solidFill>
                    <a:srgbClr val="003366"/>
                  </a:solidFill>
                  <a:latin typeface="Tahoma" pitchFamily="34" charset="0"/>
                </a:rPr>
              </a:b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 i rekreacja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działalność naukowo-badawcza</a:t>
              </a:r>
            </a:p>
            <a:p>
              <a:pPr algn="l">
                <a:buFontTx/>
                <a:buChar char="•"/>
              </a:pP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organizacje społeczne, religijne </a:t>
              </a:r>
              <a:br>
                <a:rPr lang="pl-PL" sz="1600">
                  <a:solidFill>
                    <a:srgbClr val="003366"/>
                  </a:solidFill>
                  <a:latin typeface="Tahoma" pitchFamily="34" charset="0"/>
                </a:rPr>
              </a:br>
              <a:r>
                <a:rPr lang="pl-PL" sz="1600">
                  <a:solidFill>
                    <a:srgbClr val="003366"/>
                  </a:solidFill>
                  <a:latin typeface="Tahoma" pitchFamily="34" charset="0"/>
                </a:rPr>
                <a:t>  i narodowościowe</a:t>
              </a:r>
              <a:endParaRPr lang="pl-PL" b="1">
                <a:solidFill>
                  <a:srgbClr val="003366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8229600" cy="1139825"/>
          </a:xfrm>
        </p:spPr>
        <p:txBody>
          <a:bodyPr/>
          <a:lstStyle/>
          <a:p>
            <a:pPr algn="ctr"/>
            <a:r>
              <a:rPr lang="pl-PL" sz="3800" dirty="0" smtClean="0"/>
              <a:t>Zagadnienia statystyki publicznej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9750" y="1628775"/>
            <a:ext cx="7745413" cy="5006975"/>
            <a:chOff x="340" y="1026"/>
            <a:chExt cx="4879" cy="3154"/>
          </a:xfrm>
        </p:grpSpPr>
        <p:sp>
          <p:nvSpPr>
            <p:cNvPr id="15364" name="AutoShape 10"/>
            <p:cNvSpPr>
              <a:spLocks noChangeArrowheads="1"/>
            </p:cNvSpPr>
            <p:nvPr/>
          </p:nvSpPr>
          <p:spPr bwMode="auto">
            <a:xfrm>
              <a:off x="340" y="1026"/>
              <a:ext cx="2406" cy="31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365" name="Text Box 11"/>
            <p:cNvSpPr txBox="1">
              <a:spLocks noChangeArrowheads="1"/>
            </p:cNvSpPr>
            <p:nvPr/>
          </p:nvSpPr>
          <p:spPr bwMode="auto">
            <a:xfrm>
              <a:off x="520" y="2017"/>
              <a:ext cx="1649" cy="11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600">
                <a:solidFill>
                  <a:srgbClr val="FFFFFF"/>
                </a:solidFill>
                <a:latin typeface="Tahoma" pitchFamily="34" charset="0"/>
              </a:endParaRPr>
            </a:p>
            <a:p>
              <a:r>
                <a:rPr lang="pl-PL" sz="2600">
                  <a:solidFill>
                    <a:srgbClr val="003366"/>
                  </a:solidFill>
                  <a:latin typeface="Tahoma" pitchFamily="34" charset="0"/>
                </a:rPr>
                <a:t>STATYSTYKA GOSPODARCZA</a:t>
              </a:r>
            </a:p>
            <a:p>
              <a:pPr algn="l"/>
              <a:endParaRPr lang="pl-PL" b="1">
                <a:latin typeface="Arial" pitchFamily="34" charset="0"/>
              </a:endParaRPr>
            </a:p>
          </p:txBody>
        </p:sp>
        <p:sp>
          <p:nvSpPr>
            <p:cNvPr id="15366" name="AutoShape 12"/>
            <p:cNvSpPr>
              <a:spLocks noChangeArrowheads="1"/>
            </p:cNvSpPr>
            <p:nvPr/>
          </p:nvSpPr>
          <p:spPr bwMode="auto">
            <a:xfrm>
              <a:off x="2758" y="1284"/>
              <a:ext cx="2461" cy="26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DAE9EA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367" name="Text Box 13"/>
            <p:cNvSpPr txBox="1">
              <a:spLocks noChangeArrowheads="1"/>
            </p:cNvSpPr>
            <p:nvPr/>
          </p:nvSpPr>
          <p:spPr bwMode="auto">
            <a:xfrm>
              <a:off x="2940" y="1495"/>
              <a:ext cx="2119" cy="2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pl-PL" sz="1600">
                <a:latin typeface="Tahoma" pitchFamily="34" charset="0"/>
              </a:endParaRP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ceny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rachunki narodowe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badania koniunktury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finanse i ubezpieczenia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gospodarka komunalna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budownictwo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handel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przemysł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transport i łączność</a:t>
              </a:r>
            </a:p>
            <a:p>
              <a:pPr algn="l">
                <a:buFontTx/>
                <a:buChar char="•"/>
              </a:pPr>
              <a:r>
                <a:rPr lang="pl-PL" sz="2000">
                  <a:solidFill>
                    <a:srgbClr val="003366"/>
                  </a:solidFill>
                  <a:latin typeface="Tahoma" pitchFamily="34" charset="0"/>
                </a:rPr>
                <a:t> rolnictwo i leśnictwo</a:t>
              </a:r>
              <a:endParaRPr lang="pl-PL" sz="2000" b="1">
                <a:solidFill>
                  <a:srgbClr val="003366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800" dirty="0" smtClean="0"/>
              <a:t>Zasada „3 R”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pl-PL" dirty="0" smtClean="0"/>
          </a:p>
          <a:p>
            <a:pPr algn="ctr">
              <a:buFont typeface="Wingdings" pitchFamily="2" charset="2"/>
              <a:buNone/>
            </a:pPr>
            <a:r>
              <a:rPr lang="pl-PL" sz="2400" dirty="0" smtClean="0"/>
              <a:t>Zgodnie z obowiązującą ustawą o statystyce publicznej w zakresie dostępu do wynikowych informacji statystycznych obowiązuje zasada:</a:t>
            </a:r>
          </a:p>
          <a:p>
            <a:pPr algn="ctr">
              <a:buFont typeface="Wingdings" pitchFamily="2" charset="2"/>
              <a:buNone/>
            </a:pPr>
            <a:endParaRPr lang="pl-PL" sz="2400" dirty="0" smtClean="0"/>
          </a:p>
        </p:txBody>
      </p:sp>
      <p:sp>
        <p:nvSpPr>
          <p:cNvPr id="14" name="Elipsa 13"/>
          <p:cNvSpPr/>
          <p:nvPr/>
        </p:nvSpPr>
        <p:spPr>
          <a:xfrm>
            <a:off x="3923928" y="4221088"/>
            <a:ext cx="15121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139952" y="458112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3 R</a:t>
            </a:r>
            <a:endParaRPr lang="pl-PL" sz="3600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0072" y="407707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3419872" y="4149080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4644008" y="56612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5940152" y="38610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równoczesny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419872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równoprawny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115616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równorzędny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800" dirty="0" smtClean="0"/>
              <a:t>Tajemnica statystyczna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sz="1800" b="1" dirty="0" smtClean="0"/>
          </a:p>
          <a:p>
            <a:r>
              <a:rPr lang="pl-PL" sz="2000" dirty="0" smtClean="0"/>
              <a:t>Zbierane i gromadzone w badaniach statystycznych statystyki publicznej dane indywidualne i dane osobowe </a:t>
            </a:r>
            <a:br>
              <a:rPr lang="pl-PL" sz="2000" dirty="0" smtClean="0"/>
            </a:br>
            <a:r>
              <a:rPr lang="pl-PL" sz="2000" dirty="0" smtClean="0"/>
              <a:t>są poufne i podlegają szczególnej ochronie. </a:t>
            </a:r>
          </a:p>
          <a:p>
            <a:endParaRPr lang="pl-PL" sz="2000" dirty="0" smtClean="0"/>
          </a:p>
          <a:p>
            <a:r>
              <a:rPr lang="pl-PL" sz="2000" dirty="0" smtClean="0"/>
              <a:t>Dane te mogą być wykorzystywane wyłącznie </a:t>
            </a:r>
            <a:br>
              <a:rPr lang="pl-PL" sz="2000" dirty="0" smtClean="0"/>
            </a:br>
            <a:r>
              <a:rPr lang="pl-PL" sz="2000" dirty="0" smtClean="0"/>
              <a:t>do opracowań, zestawień i analiz statystycznych.</a:t>
            </a:r>
          </a:p>
          <a:p>
            <a:endParaRPr lang="pl-PL" sz="2000" dirty="0" smtClean="0"/>
          </a:p>
          <a:p>
            <a:r>
              <a:rPr lang="pl-PL" sz="2000" dirty="0" smtClean="0"/>
              <a:t>Udostępnianie lub wykorzystywanie danych indywidualnych </a:t>
            </a:r>
            <a:br>
              <a:rPr lang="pl-PL" sz="2000" dirty="0" smtClean="0"/>
            </a:br>
            <a:r>
              <a:rPr lang="pl-PL" sz="2000" dirty="0" smtClean="0"/>
              <a:t>i danych osobowych dla innych niż podane celów jest zabronione. </a:t>
            </a:r>
          </a:p>
          <a:p>
            <a:endParaRPr lang="pl-PL" sz="2000" dirty="0" smtClean="0"/>
          </a:p>
          <a:p>
            <a:pPr>
              <a:buFont typeface="Wingdings" pitchFamily="2" charset="2"/>
              <a:buNone/>
            </a:pPr>
            <a:r>
              <a:rPr lang="pl-PL" sz="2000" dirty="0" smtClean="0"/>
              <a:t>	Art. 10 Ustawy o statystyce publicznej</a:t>
            </a:r>
          </a:p>
          <a:p>
            <a:endParaRPr lang="pl-PL" sz="2000" dirty="0" smtClean="0"/>
          </a:p>
        </p:txBody>
      </p:sp>
      <p:pic>
        <p:nvPicPr>
          <p:cNvPr id="48130" name="Picture 2" descr="D:\Users\chmielewskab\Pictures\z8691403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5301208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800" smtClean="0"/>
              <a:t>Udostępnianie materiałów statystycznych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sz="2400" smtClean="0"/>
              <a:t>Nie można udostępniać danych charakteryzujących wyniki ekonomicznej działalności podmiotów gospodarczych, jeżeli na daną agregację składają się mniej niż 3 podmioty lub udział jednego podmiotu w określonym zestawieniu jest większy niż ¾ całości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300" smtClean="0"/>
              <a:t>Formy udostępniania informacji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dirty="0" smtClean="0"/>
              <a:t>bezpośrednia obsługa klienta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informacja telefoniczna i elektroniczna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obsługa pisemnych zamówień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prelekcje i wykłady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konsultacje dla uczniów, </a:t>
            </a:r>
            <a:br>
              <a:rPr lang="pl-PL" sz="2400" dirty="0" smtClean="0"/>
            </a:br>
            <a:r>
              <a:rPr lang="pl-PL" sz="2400" dirty="0" smtClean="0"/>
              <a:t>studentów, pracowników </a:t>
            </a:r>
            <a:br>
              <a:rPr lang="pl-PL" sz="2400" dirty="0" smtClean="0"/>
            </a:br>
            <a:r>
              <a:rPr lang="pl-PL" sz="2400" dirty="0" smtClean="0"/>
              <a:t>naukowych</a:t>
            </a:r>
          </a:p>
          <a:p>
            <a:pPr>
              <a:lnSpc>
                <a:spcPct val="150000"/>
              </a:lnSpc>
            </a:pPr>
            <a:endParaRPr lang="pl-PL" sz="2400" dirty="0" smtClean="0"/>
          </a:p>
        </p:txBody>
      </p:sp>
      <p:pic>
        <p:nvPicPr>
          <p:cNvPr id="49154" name="Picture 2" descr="D:\Users\chmielewskab\Pictures\beznazw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005064"/>
            <a:ext cx="2580945" cy="2092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statystyka?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2204864"/>
            <a:ext cx="5688631" cy="40990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 smtClean="0"/>
              <a:t>Statystyka </a:t>
            </a:r>
            <a:br>
              <a:rPr lang="pl-PL" dirty="0" smtClean="0"/>
            </a:br>
            <a:r>
              <a:rPr lang="pl-PL" dirty="0" smtClean="0"/>
              <a:t>zajmuje się zbieraniem, analizą i interpretacją danych liczbowych charakteryzujących </a:t>
            </a:r>
            <a:r>
              <a:rPr lang="pl-PL" b="1" dirty="0" smtClean="0"/>
              <a:t>społeczną</a:t>
            </a:r>
            <a:r>
              <a:rPr lang="pl-PL" dirty="0" smtClean="0"/>
              <a:t> i </a:t>
            </a:r>
            <a:r>
              <a:rPr lang="pl-PL" b="1" dirty="0" smtClean="0"/>
              <a:t>gospodarczą</a:t>
            </a:r>
            <a:r>
              <a:rPr lang="pl-PL" dirty="0" smtClean="0"/>
              <a:t> sferę naszego życia. </a:t>
            </a:r>
          </a:p>
          <a:p>
            <a:pPr indent="0">
              <a:lnSpc>
                <a:spcPct val="80000"/>
              </a:lnSpc>
              <a:spcBef>
                <a:spcPts val="0"/>
              </a:spcBef>
              <a:buNone/>
            </a:pPr>
            <a:endParaRPr lang="pl-PL" sz="1800" dirty="0" smtClean="0"/>
          </a:p>
          <a:p>
            <a:pPr indent="0">
              <a:lnSpc>
                <a:spcPct val="80000"/>
              </a:lnSpc>
              <a:spcBef>
                <a:spcPts val="0"/>
              </a:spcBef>
              <a:buNone/>
            </a:pPr>
            <a:endParaRPr lang="pl-PL" sz="1800" dirty="0" smtClean="0"/>
          </a:p>
        </p:txBody>
      </p:sp>
      <p:pic>
        <p:nvPicPr>
          <p:cNvPr id="40962" name="Picture 2" descr="D:\Users\chmielewskab\Pictures\1354444-statysty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420888"/>
            <a:ext cx="2130828" cy="284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2955"/>
          </a:xfrm>
        </p:spPr>
        <p:txBody>
          <a:bodyPr/>
          <a:lstStyle/>
          <a:p>
            <a:pPr algn="ctr"/>
            <a:r>
              <a:rPr lang="pl-PL" sz="3600" dirty="0" smtClean="0"/>
              <a:t>Wydawnictwa GUS – Roczniki zbiorcze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411760" y="1844824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Podstawowa zbiorcza publikacja GUS zawierająca bogaty zestaw danych statystycznych charakteryzujących stan środowiska naturalnego, sytuację społeczno-gospodarczą i demograficzną kraju oraz miejsce Polski w Europie i świecie.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555776" y="4077072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Zawiera obszerny zestaw informacji o Polsce </a:t>
            </a:r>
            <a:br>
              <a:rPr lang="pl-PL" dirty="0" smtClean="0"/>
            </a:br>
            <a:r>
              <a:rPr lang="pl-PL" dirty="0" smtClean="0"/>
              <a:t>oraz wybrane dane o krajach Europy i świata. </a:t>
            </a:r>
            <a:br>
              <a:rPr lang="pl-PL" dirty="0" smtClean="0"/>
            </a:br>
            <a:r>
              <a:rPr lang="pl-PL" dirty="0" smtClean="0"/>
              <a:t>W bogatej formie graficznej prezentowany jest opis statystyczny stanu gospodarki oraz poziomu życia ludności.</a:t>
            </a:r>
            <a:endParaRPr lang="pl-PL" dirty="0"/>
          </a:p>
        </p:txBody>
      </p:sp>
      <p:pic>
        <p:nvPicPr>
          <p:cNvPr id="23554" name="Picture 2" descr="D:\Users\wenceli\Pictures\Rocznik_Statystyczny_RP_2012-okl_rdax_200x2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844824"/>
            <a:ext cx="1219200" cy="1706563"/>
          </a:xfrm>
          <a:prstGeom prst="rect">
            <a:avLst/>
          </a:prstGeom>
          <a:noFill/>
        </p:spPr>
      </p:pic>
      <p:pic>
        <p:nvPicPr>
          <p:cNvPr id="23555" name="Picture 3" descr="D:\Users\wenceli\Pictures\MalyRocznikStatystyczny2013_rdax_200x275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005064"/>
            <a:ext cx="1220400" cy="17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2955"/>
          </a:xfrm>
        </p:spPr>
        <p:txBody>
          <a:bodyPr/>
          <a:lstStyle/>
          <a:p>
            <a:pPr algn="ctr"/>
            <a:r>
              <a:rPr lang="pl-PL" sz="3600" dirty="0" smtClean="0"/>
              <a:t>Wydawnictwa GUS – Roczniki zbiorcze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555775" y="1916832"/>
            <a:ext cx="5904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Szeroki zestaw danych statystycznych </a:t>
            </a:r>
            <a:br>
              <a:rPr lang="pl-PL" dirty="0" smtClean="0"/>
            </a:br>
            <a:r>
              <a:rPr lang="pl-PL" dirty="0" smtClean="0"/>
              <a:t>o województwach oraz wybrane dane </a:t>
            </a:r>
            <a:br>
              <a:rPr lang="pl-PL" dirty="0" smtClean="0"/>
            </a:br>
            <a:r>
              <a:rPr lang="pl-PL" dirty="0" smtClean="0"/>
              <a:t>o powiatach i podregionach umożliwiające porównania i analizy regionalnego zróżnicowania zjawisk.</a:t>
            </a:r>
            <a:endParaRPr lang="pl-PL" dirty="0"/>
          </a:p>
        </p:txBody>
      </p:sp>
      <p:pic>
        <p:nvPicPr>
          <p:cNvPr id="43011" name="Picture 3" descr="D:\Users\chmielewskab\Pictures\RS_rocznik_stat_miedzynarodowy_2012_rdax_200x2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77072"/>
            <a:ext cx="1224136" cy="1728192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2627784" y="414908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Najobszerniejsza publikacja GUS z zakresu porównań międzynarodowych. Prezentuje informacje o rozwoju społeczno-gospodarczym świata, kontynentów i wybranych ważniejszych krajów, w tym także o Polsce.</a:t>
            </a:r>
            <a:endParaRPr lang="pl-PL" dirty="0"/>
          </a:p>
        </p:txBody>
      </p:sp>
      <p:pic>
        <p:nvPicPr>
          <p:cNvPr id="24578" name="Picture 2" descr="D:\Users\wenceli\Pictures\rswoj_2012_okladka_rdax_200x285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772816"/>
            <a:ext cx="1219200" cy="17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Wydawnictwa GUS – Roczniki branżowe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331640" y="429309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Roczniki branżowe to kolejna seria wydawnicza </a:t>
            </a:r>
            <a:br>
              <a:rPr lang="pl-PL" dirty="0" smtClean="0"/>
            </a:br>
            <a:r>
              <a:rPr lang="pl-PL" dirty="0" smtClean="0"/>
              <a:t>w ramach grupy „Roczniki statystyczne”. Do tej serii należą wydawnictwa koncentrujące się na określonej </a:t>
            </a:r>
            <a:r>
              <a:rPr lang="pl-PL" u="sng" dirty="0" smtClean="0"/>
              <a:t>dziedzinie statystyki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2530" name="Picture 2" descr="D:\Users\wenceli\Pictures\sy_statistical_yearbook_of_industry_2012_rdax_200x2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988840"/>
            <a:ext cx="1219200" cy="1712912"/>
          </a:xfrm>
          <a:prstGeom prst="rect">
            <a:avLst/>
          </a:prstGeom>
          <a:noFill/>
        </p:spPr>
      </p:pic>
      <p:pic>
        <p:nvPicPr>
          <p:cNvPr id="22531" name="Picture 3" descr="D:\Users\wenceli\Pictures\rs_rocznik_gosp_morskiej_2012_rdax_200x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988840"/>
            <a:ext cx="1219200" cy="1731962"/>
          </a:xfrm>
          <a:prstGeom prst="rect">
            <a:avLst/>
          </a:prstGeom>
          <a:noFill/>
        </p:spPr>
      </p:pic>
      <p:pic>
        <p:nvPicPr>
          <p:cNvPr id="22532" name="Picture 4" descr="D:\Users\wenceli\Pictures\Rocznik_Rolnictwa_2012_rdax_200x2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988840"/>
            <a:ext cx="1219200" cy="1725613"/>
          </a:xfrm>
          <a:prstGeom prst="rect">
            <a:avLst/>
          </a:prstGeom>
          <a:noFill/>
        </p:spPr>
      </p:pic>
      <p:pic>
        <p:nvPicPr>
          <p:cNvPr id="22533" name="Picture 5" descr="D:\Users\wenceli\Pictures\rocznik_hz_2013_rdax_200x195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312" y="1988840"/>
            <a:ext cx="1220400" cy="1720800"/>
          </a:xfrm>
          <a:prstGeom prst="rect">
            <a:avLst/>
          </a:prstGeom>
          <a:noFill/>
        </p:spPr>
      </p:pic>
      <p:pic>
        <p:nvPicPr>
          <p:cNvPr id="22534" name="Picture 6" descr="Z:\Informatorium\Pismo193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1988840"/>
            <a:ext cx="1220400" cy="171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Wydawnictwa GUS </a:t>
            </a:r>
          </a:p>
        </p:txBody>
      </p:sp>
      <p:pic>
        <p:nvPicPr>
          <p:cNvPr id="25602" name="Picture 2" descr="D:\Users\wenceli\Pictures\ochrona_srodowiska_2012_rdax_200x285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132856"/>
            <a:ext cx="1224000" cy="1728000"/>
          </a:xfrm>
          <a:prstGeom prst="rect">
            <a:avLst/>
          </a:prstGeom>
          <a:noFill/>
        </p:spPr>
      </p:pic>
      <p:pic>
        <p:nvPicPr>
          <p:cNvPr id="25603" name="Picture 3" descr="D:\Users\wenceli\Pictures\KTS_turystyka_w_2012_rdax_200x284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4293096"/>
            <a:ext cx="1224000" cy="1728000"/>
          </a:xfrm>
          <a:prstGeom prst="rect">
            <a:avLst/>
          </a:prstGeom>
          <a:noFill/>
        </p:spPr>
      </p:pic>
      <p:pic>
        <p:nvPicPr>
          <p:cNvPr id="25604" name="Picture 4" descr="D:\Users\wenceli\Pictures\JAKOSC_ZYCIA_rdax_200x283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2132856"/>
            <a:ext cx="1224000" cy="1728000"/>
          </a:xfrm>
          <a:prstGeom prst="rect">
            <a:avLst/>
          </a:prstGeom>
          <a:noFill/>
        </p:spPr>
      </p:pic>
      <p:pic>
        <p:nvPicPr>
          <p:cNvPr id="25605" name="Picture 5" descr="D:\Users\wenceli\Pictures\PW_emerytury_i_renty_w_2011_r_rdax_200x284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312" y="4293096"/>
            <a:ext cx="1224000" cy="1728000"/>
          </a:xfrm>
          <a:prstGeom prst="rect">
            <a:avLst/>
          </a:prstGeom>
          <a:noFill/>
        </p:spPr>
      </p:pic>
      <p:pic>
        <p:nvPicPr>
          <p:cNvPr id="25606" name="Picture 6" descr="D:\Users\wenceli\Pictures\RN_pkb_rachunki_regionalne_2011_rdax_200x289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312" y="2132856"/>
            <a:ext cx="1224000" cy="1728000"/>
          </a:xfrm>
          <a:prstGeom prst="rect">
            <a:avLst/>
          </a:prstGeom>
          <a:noFill/>
        </p:spPr>
      </p:pic>
      <p:pic>
        <p:nvPicPr>
          <p:cNvPr id="25607" name="Picture 7" descr="D:\Users\wenceli\Pictures\sport_rekreacja_2012_rdax_200x284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4293096"/>
            <a:ext cx="1224000" cy="1728000"/>
          </a:xfrm>
          <a:prstGeom prst="rect">
            <a:avLst/>
          </a:prstGeom>
          <a:noFill/>
        </p:spPr>
      </p:pic>
      <p:pic>
        <p:nvPicPr>
          <p:cNvPr id="25608" name="Picture 8" descr="D:\Users\wenceli\Pictures\ochronazdr56_rdax_200x286.jp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99592" y="4293096"/>
            <a:ext cx="1224000" cy="1728000"/>
          </a:xfrm>
          <a:prstGeom prst="rect">
            <a:avLst/>
          </a:prstGeom>
          <a:noFill/>
        </p:spPr>
      </p:pic>
      <p:pic>
        <p:nvPicPr>
          <p:cNvPr id="25609" name="Picture 9" descr="D:\Users\wenceli\Pictures\Kultura_w_2012_rdax_200x283.jpg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1960" y="4293096"/>
            <a:ext cx="1224000" cy="1728000"/>
          </a:xfrm>
          <a:prstGeom prst="rect">
            <a:avLst/>
          </a:prstGeom>
          <a:noFill/>
        </p:spPr>
      </p:pic>
      <p:pic>
        <p:nvPicPr>
          <p:cNvPr id="25610" name="Picture 10" descr="D:\Users\wenceli\Pictures\lesnictwo2012_rdax_200x285.jpg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55776" y="2132856"/>
            <a:ext cx="1224000" cy="1728000"/>
          </a:xfrm>
          <a:prstGeom prst="rect">
            <a:avLst/>
          </a:prstGeom>
          <a:noFill/>
        </p:spPr>
      </p:pic>
      <p:pic>
        <p:nvPicPr>
          <p:cNvPr id="25611" name="Picture 11" descr="D:\Users\wenceli\Pictures\bezrobocie_rejestrowane_I-II_kw_2013_rdax_200x283.jp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96136" y="2132856"/>
            <a:ext cx="1224000" cy="17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Wydawnictwa GUS – Narodowy Spis Powszechny</a:t>
            </a:r>
          </a:p>
        </p:txBody>
      </p:sp>
      <p:pic>
        <p:nvPicPr>
          <p:cNvPr id="106498" name="Picture 2" descr="http://www.stat.gov.pl/PI_gus/photos/raport_NSP2011_rdax_200x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492896"/>
            <a:ext cx="1656184" cy="230425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2771800" y="2276872"/>
            <a:ext cx="58326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Podstawowe wyniki Narodowego Spisu Powszechnego Ludności i Mieszkań 2011 </a:t>
            </a:r>
            <a:br>
              <a:rPr lang="pl-PL" dirty="0" smtClean="0"/>
            </a:br>
            <a:r>
              <a:rPr lang="pl-PL" dirty="0" smtClean="0"/>
              <a:t>w następujących obszarach tematycznych:</a:t>
            </a:r>
          </a:p>
          <a:p>
            <a:endParaRPr lang="pl-PL" dirty="0" smtClean="0"/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stan i struktura demograficzno-społeczna,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charakterystyka społeczno-ekonomiczna ludności,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aktywność ekonomiczna ludności,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migracje ludności,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osoby w obiektach zbiorowego zakwaterowania,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zasoby budynkowo mieszkaniowe.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Wydawnictwa GUS – Powszechny Spis Rolny</a:t>
            </a:r>
          </a:p>
        </p:txBody>
      </p:sp>
      <p:pic>
        <p:nvPicPr>
          <p:cNvPr id="109570" name="Picture 2" descr="Raport z wyników - Powszechny Spis Rolny 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492896"/>
            <a:ext cx="1785198" cy="252028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843808" y="220486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Podstawowe wyniki Powszechnego Spisu Rolnego 2010 </a:t>
            </a:r>
            <a:br>
              <a:rPr lang="pl-PL" sz="1600" dirty="0" smtClean="0"/>
            </a:br>
            <a:r>
              <a:rPr lang="pl-PL" sz="1600" dirty="0" smtClean="0"/>
              <a:t>w następujących obszarach tematycznych:</a:t>
            </a:r>
          </a:p>
          <a:p>
            <a:endParaRPr lang="pl-PL" sz="1600" dirty="0" smtClean="0"/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gospodarstwa rolne,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użytkowanie gruntów,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powierzchnia zasiewów,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zwierzęta gospodarskie,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ciągniki i maszyny rolnicze,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sz="1600" dirty="0" smtClean="0"/>
              <a:t>  pracujący w gospodarstwach rolnych.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Wydawnictwa GUS – klasyfikacje i nomenklatury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1377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221088"/>
            <a:ext cx="1368152" cy="193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627784" y="2204864"/>
            <a:ext cx="59766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pl-PL" dirty="0" smtClean="0"/>
              <a:t>Klasyfikacje i nomenklatury są podstawowymi standardami klasyfikacyjnymi stosowanymi w:</a:t>
            </a:r>
          </a:p>
          <a:p>
            <a:pPr algn="l">
              <a:buClr>
                <a:schemeClr val="tx2"/>
              </a:buClr>
            </a:pPr>
            <a:endParaRPr lang="pl-PL" dirty="0" smtClean="0"/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 statystyce,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 ewidencji dokumentacji,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 rachunkowości,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 urzędowych rejestrach,</a:t>
            </a:r>
          </a:p>
          <a:p>
            <a:pPr marL="342000" indent="-342000"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systemach informacyjnych administracji publicznej.</a:t>
            </a:r>
          </a:p>
          <a:p>
            <a:pPr algn="l">
              <a:buClr>
                <a:schemeClr val="tx2"/>
              </a:buClr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Wydawnictwa GUS – Foldery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494116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Foldery te przedstawiają podstawowe informacje dotyczące sytuacji społeczno-gospodarczej kraju, również w przekroju terytorialnym, oraz na tle innych krajów europejskich. </a:t>
            </a:r>
            <a:endParaRPr lang="pl-PL" dirty="0"/>
          </a:p>
        </p:txBody>
      </p:sp>
      <p:pic>
        <p:nvPicPr>
          <p:cNvPr id="26626" name="Picture 2" descr="D:\Users\wenceli\Pictures\Polska_w_UE_2013_rdax_2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1844824"/>
            <a:ext cx="1401688" cy="280337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6627" name="Picture 3" descr="D:\Users\wenceli\Pictures\Polska_w_liczbach_2013_rdax_200x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627550" y="2581362"/>
            <a:ext cx="2805857" cy="1332782"/>
          </a:xfrm>
          <a:prstGeom prst="rect">
            <a:avLst/>
          </a:prstGeom>
          <a:noFill/>
        </p:spPr>
      </p:pic>
      <p:pic>
        <p:nvPicPr>
          <p:cNvPr id="26628" name="Picture 4" descr="D:\Users\wenceli\Pictures\regiony2013_rdax_200x2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204864"/>
            <a:ext cx="1743305" cy="2206370"/>
          </a:xfrm>
          <a:prstGeom prst="rect">
            <a:avLst/>
          </a:prstGeom>
          <a:noFill/>
        </p:spPr>
      </p:pic>
      <p:pic>
        <p:nvPicPr>
          <p:cNvPr id="26629" name="Picture 5" descr="D:\Users\wenceli\Pictures\gustaw_rdax_200x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348880"/>
            <a:ext cx="1905000" cy="1905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Wydawnictwa US w Białymstoku - Publikacje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3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pl-PL" sz="900" dirty="0" smtClean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861048"/>
            <a:ext cx="12241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chmielewskab\Pictures\Bez tytuł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772816"/>
            <a:ext cx="1224136" cy="1728192"/>
          </a:xfrm>
          <a:prstGeom prst="rect">
            <a:avLst/>
          </a:prstGeom>
          <a:noFill/>
        </p:spPr>
      </p:pic>
      <p:pic>
        <p:nvPicPr>
          <p:cNvPr id="1027" name="Picture 3" descr="D:\Users\chmielewskab\Pictures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1772816"/>
            <a:ext cx="1224136" cy="1728192"/>
          </a:xfrm>
          <a:prstGeom prst="rect">
            <a:avLst/>
          </a:prstGeom>
          <a:noFill/>
        </p:spPr>
      </p:pic>
      <p:pic>
        <p:nvPicPr>
          <p:cNvPr id="1028" name="Picture 4" descr="D:\Users\chmielewskab\Pictures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1772816"/>
            <a:ext cx="1220264" cy="1728192"/>
          </a:xfrm>
          <a:prstGeom prst="rect">
            <a:avLst/>
          </a:prstGeom>
          <a:noFill/>
        </p:spPr>
      </p:pic>
      <p:pic>
        <p:nvPicPr>
          <p:cNvPr id="1029" name="Picture 5" descr="D:\Users\chmielewskab\Pictures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1772816"/>
            <a:ext cx="1224136" cy="1728192"/>
          </a:xfrm>
          <a:prstGeom prst="rect">
            <a:avLst/>
          </a:prstGeom>
          <a:noFill/>
        </p:spPr>
      </p:pic>
      <p:pic>
        <p:nvPicPr>
          <p:cNvPr id="1030" name="Picture 6" descr="D:\Users\chmielewskab\Pictures\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328" y="1772816"/>
            <a:ext cx="1224136" cy="1728192"/>
          </a:xfrm>
          <a:prstGeom prst="rect">
            <a:avLst/>
          </a:prstGeom>
          <a:noFill/>
        </p:spPr>
      </p:pic>
      <p:pic>
        <p:nvPicPr>
          <p:cNvPr id="1031" name="Picture 7" descr="D:\Users\chmielewskab\Pictures\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3768" y="3933056"/>
            <a:ext cx="1231007" cy="1747035"/>
          </a:xfrm>
          <a:prstGeom prst="rect">
            <a:avLst/>
          </a:prstGeom>
          <a:noFill/>
        </p:spPr>
      </p:pic>
      <p:pic>
        <p:nvPicPr>
          <p:cNvPr id="1032" name="Picture 8" descr="D:\Users\chmielewskab\Pictures\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3861048"/>
            <a:ext cx="1224136" cy="1728192"/>
          </a:xfrm>
          <a:prstGeom prst="rect">
            <a:avLst/>
          </a:prstGeom>
          <a:noFill/>
        </p:spPr>
      </p:pic>
      <p:pic>
        <p:nvPicPr>
          <p:cNvPr id="1033" name="Picture 9" descr="D:\Users\chmielewskab\Pictures\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3933056"/>
            <a:ext cx="1224136" cy="1728192"/>
          </a:xfrm>
          <a:prstGeom prst="rect">
            <a:avLst/>
          </a:prstGeom>
          <a:noFill/>
        </p:spPr>
      </p:pic>
      <p:pic>
        <p:nvPicPr>
          <p:cNvPr id="1034" name="Picture 10" descr="D:\Users\chmielewskab\Pictures\1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24328" y="3861048"/>
            <a:ext cx="122413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Wydawnictwa US w Białymstoku – Opracowania sygnalne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Stan i ruch naturalny ludności w województwie podlaskim 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Ruch graniczny oraz przepływ towarów i usług na granicy polsko-białoruskiej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Aktywność ekonomiczna ludności w województwie podlaskim 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Podmioty gospodarki narodowej w rejestrze REGON </a:t>
            </a:r>
            <a:br>
              <a:rPr lang="pl-PL" sz="1600" dirty="0" smtClean="0"/>
            </a:br>
            <a:r>
              <a:rPr lang="pl-PL" sz="1600" dirty="0" smtClean="0"/>
              <a:t>w województwie podlaskim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Budownictwo mieszkaniowe w województwie podlaskim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Koniunktura gospodarcza </a:t>
            </a:r>
          </a:p>
          <a:p>
            <a:pPr>
              <a:spcBef>
                <a:spcPts val="0"/>
              </a:spcBef>
              <a:buNone/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Popyt na pracę w województwie podlaskim 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Turystyka w województwie podlaskim 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Edukacja w województwie podlaskim </a:t>
            </a:r>
          </a:p>
          <a:p>
            <a:pPr>
              <a:spcBef>
                <a:spcPts val="0"/>
              </a:spcBef>
            </a:pPr>
            <a:endParaRPr lang="pl-PL" sz="1600" dirty="0" smtClean="0"/>
          </a:p>
          <a:p>
            <a:pPr>
              <a:lnSpc>
                <a:spcPct val="90000"/>
              </a:lnSpc>
            </a:pPr>
            <a:endParaRPr lang="pl-PL" sz="16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  <p:pic>
        <p:nvPicPr>
          <p:cNvPr id="2052" name="Picture 4" descr="D:\Users\chmielewskab\Pictures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336" y="2636912"/>
            <a:ext cx="1405041" cy="1985048"/>
          </a:xfrm>
          <a:prstGeom prst="rect">
            <a:avLst/>
          </a:prstGeom>
          <a:noFill/>
        </p:spPr>
      </p:pic>
      <p:pic>
        <p:nvPicPr>
          <p:cNvPr id="2050" name="Picture 2" descr="D:\Users\chmielewskab\Pictures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645024"/>
            <a:ext cx="1500758" cy="2121071"/>
          </a:xfrm>
          <a:prstGeom prst="rect">
            <a:avLst/>
          </a:prstGeom>
          <a:noFill/>
        </p:spPr>
      </p:pic>
      <p:pic>
        <p:nvPicPr>
          <p:cNvPr id="2051" name="Picture 3" descr="D:\Users\chmielewskab\Pictures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437112"/>
            <a:ext cx="1568003" cy="222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statystyka?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5"/>
            <a:ext cx="8352927" cy="1656183"/>
          </a:xfrm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pl-PL" dirty="0" smtClean="0"/>
              <a:t>Różnego typu dane statystyczne wykorzystywane są w życiu codziennym.</a:t>
            </a:r>
          </a:p>
          <a:p>
            <a:pPr>
              <a:lnSpc>
                <a:spcPct val="80000"/>
              </a:lnSpc>
              <a:buNone/>
            </a:pPr>
            <a:endParaRPr lang="pl-PL" sz="1800" dirty="0" smtClean="0"/>
          </a:p>
          <a:p>
            <a:pPr>
              <a:lnSpc>
                <a:spcPct val="80000"/>
              </a:lnSpc>
              <a:buNone/>
            </a:pPr>
            <a:endParaRPr lang="pl-PL" sz="1800" dirty="0" smtClean="0"/>
          </a:p>
        </p:txBody>
      </p:sp>
      <p:pic>
        <p:nvPicPr>
          <p:cNvPr id="41986" name="Picture 2" descr="D:\Users\chmielewskab\Pictures\preview_html_m1fe366b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789040"/>
            <a:ext cx="4824536" cy="1759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Wydawnictwa US w Białymstoku – Foldery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3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pl-PL" sz="900" dirty="0" smtClean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132856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8" descr="2010_obwod_grodzienski_i_wojewodztwo_podlaskie_w_2008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581128"/>
            <a:ext cx="22320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581128"/>
            <a:ext cx="223224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293096"/>
            <a:ext cx="15121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Users\chmielewskab\Pictures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1772816"/>
            <a:ext cx="1512168" cy="2160240"/>
          </a:xfrm>
          <a:prstGeom prst="rect">
            <a:avLst/>
          </a:prstGeom>
          <a:noFill/>
        </p:spPr>
      </p:pic>
      <p:pic>
        <p:nvPicPr>
          <p:cNvPr id="3075" name="Picture 3" descr="D:\Users\chmielewskab\Pictures\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1772816"/>
            <a:ext cx="15121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D:\Users\wenceli\Pictures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700808"/>
            <a:ext cx="6347451" cy="48419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Users\wenceli\Pictures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7992888" cy="20709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2" name="Picture 4" descr="D:\Users\wenceli\Pictures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645024"/>
            <a:ext cx="5616623" cy="31077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0" name="Łącznik prosty ze strzałką 9"/>
          <p:cNvCxnSpPr/>
          <p:nvPr/>
        </p:nvCxnSpPr>
        <p:spPr>
          <a:xfrm>
            <a:off x="1187624" y="2564904"/>
            <a:ext cx="4032448" cy="16561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D:\Users\wenceli\Pictures\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7984182" cy="20513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075" name="Picture 3" descr="D:\Users\wenceli\Pictures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284984"/>
            <a:ext cx="5400600" cy="33544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Łącznik prosty ze strzałką 10"/>
          <p:cNvCxnSpPr/>
          <p:nvPr/>
        </p:nvCxnSpPr>
        <p:spPr>
          <a:xfrm>
            <a:off x="1691680" y="2564904"/>
            <a:ext cx="4032448" cy="18722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D:\Users\wenceli\Pictures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7848872" cy="20336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99" name="Picture 3" descr="D:\Users\wenceli\Pictures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077072"/>
            <a:ext cx="7290320" cy="24534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Łącznik prosty ze strzałką 8"/>
          <p:cNvCxnSpPr/>
          <p:nvPr/>
        </p:nvCxnSpPr>
        <p:spPr>
          <a:xfrm>
            <a:off x="3635896" y="2564904"/>
            <a:ext cx="1080120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Elipsa 9"/>
          <p:cNvSpPr/>
          <p:nvPr/>
        </p:nvSpPr>
        <p:spPr>
          <a:xfrm>
            <a:off x="3923928" y="285293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 descr="D:\Users\wenceli\Pictures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700808"/>
            <a:ext cx="8368460" cy="43315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Elipsa 7"/>
          <p:cNvSpPr/>
          <p:nvPr/>
        </p:nvSpPr>
        <p:spPr>
          <a:xfrm>
            <a:off x="3923928" y="321297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D:\Users\wenceli\Pictures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66692"/>
            <a:ext cx="7848872" cy="20336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147" name="Picture 3" descr="D:\Users\wenceli\Pictures\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005064"/>
            <a:ext cx="7272808" cy="25572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Łącznik prosty ze strzałką 10"/>
          <p:cNvCxnSpPr/>
          <p:nvPr/>
        </p:nvCxnSpPr>
        <p:spPr>
          <a:xfrm>
            <a:off x="4499992" y="2564904"/>
            <a:ext cx="576064" cy="22322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D:\Users\wenceli\Pictures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700808"/>
            <a:ext cx="7396984" cy="19165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171" name="Picture 3" descr="D:\Users\wenceli\Pictures\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717032"/>
            <a:ext cx="5689748" cy="30313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0" name="Łącznik prosty ze strzałką 9"/>
          <p:cNvCxnSpPr/>
          <p:nvPr/>
        </p:nvCxnSpPr>
        <p:spPr>
          <a:xfrm flipH="1">
            <a:off x="5508104" y="2564904"/>
            <a:ext cx="288032" cy="25202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Elipsa 10"/>
          <p:cNvSpPr/>
          <p:nvPr/>
        </p:nvSpPr>
        <p:spPr>
          <a:xfrm>
            <a:off x="395536" y="3933056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5" name="Picture 3" descr="D:\Users\wenceli\Pictures\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2348880"/>
            <a:ext cx="6588224" cy="35176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D:\Users\wenceli\Pictures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8299533" cy="3537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Elipsa 9"/>
          <p:cNvSpPr/>
          <p:nvPr/>
        </p:nvSpPr>
        <p:spPr>
          <a:xfrm>
            <a:off x="7164288" y="393305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20" name="Picture 4" descr="D:\Users\wenceli\Pictures\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085184"/>
            <a:ext cx="6264696" cy="16525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3" name="Łącznik prosty ze strzałką 12"/>
          <p:cNvCxnSpPr/>
          <p:nvPr/>
        </p:nvCxnSpPr>
        <p:spPr>
          <a:xfrm flipH="1">
            <a:off x="4572000" y="4149080"/>
            <a:ext cx="2664296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statystyka?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5"/>
            <a:ext cx="8352927" cy="1656183"/>
          </a:xfrm>
        </p:spPr>
        <p:txBody>
          <a:bodyPr/>
          <a:lstStyle/>
          <a:p>
            <a:pPr indent="0" algn="ctr">
              <a:spcAft>
                <a:spcPts val="600"/>
              </a:spcAft>
              <a:buNone/>
            </a:pPr>
            <a:r>
              <a:rPr lang="pl-PL" dirty="0" smtClean="0"/>
              <a:t>Statystyka jest stale wokół nas. </a:t>
            </a:r>
            <a:br>
              <a:rPr lang="pl-PL" dirty="0" smtClean="0"/>
            </a:br>
            <a:r>
              <a:rPr lang="pl-PL" dirty="0" smtClean="0"/>
              <a:t>Odnaleźć ją można w telewizji, gazetach czy Internecie.</a:t>
            </a:r>
          </a:p>
          <a:p>
            <a:pPr>
              <a:lnSpc>
                <a:spcPct val="80000"/>
              </a:lnSpc>
              <a:buNone/>
            </a:pPr>
            <a:endParaRPr lang="pl-PL" sz="1800" dirty="0" smtClean="0"/>
          </a:p>
          <a:p>
            <a:pPr>
              <a:lnSpc>
                <a:spcPct val="80000"/>
              </a:lnSpc>
              <a:buNone/>
            </a:pPr>
            <a:endParaRPr lang="pl-PL" sz="1800" dirty="0" smtClean="0"/>
          </a:p>
        </p:txBody>
      </p:sp>
      <p:pic>
        <p:nvPicPr>
          <p:cNvPr id="43010" name="Picture 2" descr="D:\Users\chmielewskab\Pictures\t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221088"/>
            <a:ext cx="1975768" cy="1318208"/>
          </a:xfrm>
          <a:prstGeom prst="rect">
            <a:avLst/>
          </a:prstGeom>
          <a:noFill/>
        </p:spPr>
      </p:pic>
      <p:pic>
        <p:nvPicPr>
          <p:cNvPr id="43011" name="Picture 3" descr="D:\Users\chmielewskab\Pictures\iZsRdjZpP1BW8ljV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293096"/>
            <a:ext cx="1746774" cy="1159967"/>
          </a:xfrm>
          <a:prstGeom prst="rect">
            <a:avLst/>
          </a:prstGeom>
          <a:noFill/>
        </p:spPr>
      </p:pic>
      <p:pic>
        <p:nvPicPr>
          <p:cNvPr id="7" name="Obraz 6" descr="C:\Program Files\Microsoft Office\MEDIA\CAGCAT10\j0285750.wm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293096"/>
            <a:ext cx="1819910" cy="11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Elipsa 7"/>
          <p:cNvSpPr/>
          <p:nvPr/>
        </p:nvSpPr>
        <p:spPr>
          <a:xfrm>
            <a:off x="395536" y="4149080"/>
            <a:ext cx="93610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2" name="Picture 2" descr="D:\Users\wenceli\Pictures\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348880"/>
            <a:ext cx="6516215" cy="34563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Elipsa 9"/>
          <p:cNvSpPr/>
          <p:nvPr/>
        </p:nvSpPr>
        <p:spPr>
          <a:xfrm>
            <a:off x="5796136" y="357301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6" name="Picture 2" descr="D:\Users\wenceli\Pictures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996952"/>
            <a:ext cx="7510686" cy="337658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267" name="Picture 3" descr="D:\Users\wenceli\Pictures\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700808"/>
            <a:ext cx="2655618" cy="2492896"/>
          </a:xfrm>
          <a:prstGeom prst="rect">
            <a:avLst/>
          </a:prstGeom>
          <a:noFill/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6804248" y="4221088"/>
            <a:ext cx="216024" cy="13681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Elipsa 10"/>
          <p:cNvSpPr/>
          <p:nvPr/>
        </p:nvSpPr>
        <p:spPr>
          <a:xfrm>
            <a:off x="395536" y="4077072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290" name="Picture 2" descr="D:\Users\wenceli\Pictures\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2348880"/>
            <a:ext cx="7055122" cy="17430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Elipsa 10"/>
          <p:cNvSpPr/>
          <p:nvPr/>
        </p:nvSpPr>
        <p:spPr>
          <a:xfrm>
            <a:off x="323528" y="4437112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314" name="Picture 2" descr="D:\Users\wenceli\Pictures\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9371" y="1700808"/>
            <a:ext cx="3275130" cy="246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315" name="Picture 3" descr="D:\Users\wenceli\Pictures\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2492896"/>
            <a:ext cx="3181944" cy="23850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316" name="Picture 4" descr="D:\Users\wenceli\Pictures\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4365104"/>
            <a:ext cx="3024336" cy="22572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699792" y="2204864"/>
            <a:ext cx="554461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Bank Danych Lokalnych (BDL)</a:t>
            </a:r>
          </a:p>
          <a:p>
            <a:endParaRPr lang="pl-PL" dirty="0" smtClean="0"/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zawiera zbiór informacji o sytuacji społeczno-gospodarczej,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 opisuje jednostki różnych szczebli podziału terytorialnego (kraj, województwo, powiat, gmina, miejscowość statystyczna),</a:t>
            </a:r>
          </a:p>
          <a:p>
            <a:pPr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l-PL" dirty="0" smtClean="0"/>
              <a:t>  umożliwia prowadzenie wielowymiarowych analiz statystycznych.</a:t>
            </a:r>
          </a:p>
          <a:p>
            <a:pPr algn="l">
              <a:spcAft>
                <a:spcPts val="600"/>
              </a:spcAft>
              <a:buClr>
                <a:schemeClr val="tx2"/>
              </a:buClr>
            </a:pPr>
            <a:endParaRPr lang="pl-PL" dirty="0"/>
          </a:p>
        </p:txBody>
      </p:sp>
      <p:pic>
        <p:nvPicPr>
          <p:cNvPr id="6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Elipsa 12"/>
          <p:cNvSpPr/>
          <p:nvPr/>
        </p:nvSpPr>
        <p:spPr>
          <a:xfrm>
            <a:off x="467544" y="5373216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8" name="Picture 2" descr="D:\Users\wenceli\Pictures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0500" y="1558932"/>
            <a:ext cx="7821940" cy="50384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72816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Elipsa 8"/>
          <p:cNvSpPr/>
          <p:nvPr/>
        </p:nvSpPr>
        <p:spPr>
          <a:xfrm>
            <a:off x="323528" y="5733256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362" name="Picture 2" descr="D:\Users\wenceli\Pictures\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2780928"/>
            <a:ext cx="6483126" cy="29090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6" name="Picture 2" descr="D:\Users\wenceli\Pictures\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628800"/>
            <a:ext cx="7151792" cy="26167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387" name="Picture 3" descr="D:\Users\wenceli\Pictures\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077072"/>
            <a:ext cx="6296025" cy="21948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Łącznik prosty ze strzałką 10"/>
          <p:cNvCxnSpPr/>
          <p:nvPr/>
        </p:nvCxnSpPr>
        <p:spPr>
          <a:xfrm>
            <a:off x="2123728" y="3933056"/>
            <a:ext cx="864096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3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D:\Users\wenceli\Pictures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772816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Elipsa 9"/>
          <p:cNvSpPr/>
          <p:nvPr/>
        </p:nvSpPr>
        <p:spPr>
          <a:xfrm>
            <a:off x="395536" y="6093296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410" name="Picture 2" descr="D:\Users\wenceli\Pictures\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2636912"/>
            <a:ext cx="5996613" cy="30963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5315694" cy="21665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996952"/>
            <a:ext cx="5675734" cy="232005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869160"/>
            <a:ext cx="4423023" cy="17998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statystyka?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5"/>
            <a:ext cx="8352927" cy="1656183"/>
          </a:xfrm>
        </p:spPr>
        <p:txBody>
          <a:bodyPr/>
          <a:lstStyle/>
          <a:p>
            <a:pPr indent="0" algn="ctr">
              <a:spcAft>
                <a:spcPts val="600"/>
              </a:spcAft>
              <a:buNone/>
            </a:pPr>
            <a:r>
              <a:rPr lang="pl-PL" dirty="0" smtClean="0"/>
              <a:t>Statystyka odgrywa ważną rolę </a:t>
            </a:r>
            <a:br>
              <a:rPr lang="pl-PL" dirty="0" smtClean="0"/>
            </a:br>
            <a:r>
              <a:rPr lang="pl-PL" dirty="0" smtClean="0"/>
              <a:t>w różnych dziedzinach naszego życia.</a:t>
            </a:r>
          </a:p>
          <a:p>
            <a:pPr>
              <a:lnSpc>
                <a:spcPct val="80000"/>
              </a:lnSpc>
              <a:buNone/>
            </a:pPr>
            <a:endParaRPr lang="pl-PL" sz="1800" dirty="0" smtClean="0"/>
          </a:p>
          <a:p>
            <a:pPr>
              <a:lnSpc>
                <a:spcPct val="80000"/>
              </a:lnSpc>
              <a:buNone/>
            </a:pPr>
            <a:endParaRPr lang="pl-PL" sz="1800" dirty="0" smtClean="0"/>
          </a:p>
        </p:txBody>
      </p:sp>
      <p:pic>
        <p:nvPicPr>
          <p:cNvPr id="44034" name="Picture 2" descr="D:\Users\chmielewskab\Pictures\ato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365104"/>
            <a:ext cx="1728192" cy="1296144"/>
          </a:xfrm>
          <a:prstGeom prst="rect">
            <a:avLst/>
          </a:prstGeom>
          <a:noFill/>
        </p:spPr>
      </p:pic>
      <p:pic>
        <p:nvPicPr>
          <p:cNvPr id="44035" name="Picture 3" descr="D:\Users\chmielewskab\Pictures\wybory-w-Serbii-eizbori_com_-300x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4365104"/>
            <a:ext cx="1728192" cy="1296144"/>
          </a:xfrm>
          <a:prstGeom prst="rect">
            <a:avLst/>
          </a:prstGeom>
          <a:noFill/>
        </p:spPr>
      </p:pic>
      <p:pic>
        <p:nvPicPr>
          <p:cNvPr id="44036" name="Picture 4" descr="D:\Users\chmielewskab\Pictures\medycyna-pracy-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352086"/>
            <a:ext cx="1584176" cy="125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84784"/>
            <a:ext cx="6947123" cy="522086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D:\Users\wenceli\Pictures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72816"/>
            <a:ext cx="1800199" cy="4911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Elipsa 10"/>
          <p:cNvSpPr/>
          <p:nvPr/>
        </p:nvSpPr>
        <p:spPr>
          <a:xfrm>
            <a:off x="395536" y="630932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434" name="Picture 2" descr="D:\Users\wenceli\Pictures\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1628800"/>
            <a:ext cx="6192688" cy="50652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1484784"/>
            <a:ext cx="5040560" cy="166255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068960"/>
            <a:ext cx="3395424" cy="367056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420888"/>
            <a:ext cx="1893177" cy="431964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cxnSp>
        <p:nvCxnSpPr>
          <p:cNvPr id="13" name="Łącznik prosty ze strzałką 12"/>
          <p:cNvCxnSpPr/>
          <p:nvPr/>
        </p:nvCxnSpPr>
        <p:spPr>
          <a:xfrm flipH="1">
            <a:off x="1619672" y="2204864"/>
            <a:ext cx="72008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755576" y="292494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1403648" y="3212976"/>
            <a:ext cx="4032448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508104" y="350100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5652120" y="4221088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556792"/>
            <a:ext cx="5195105" cy="16561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636912"/>
            <a:ext cx="2095500" cy="40671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212976"/>
            <a:ext cx="3960440" cy="35111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cxnSp>
        <p:nvCxnSpPr>
          <p:cNvPr id="13" name="Łącznik prosty ze strzałką 12"/>
          <p:cNvCxnSpPr/>
          <p:nvPr/>
        </p:nvCxnSpPr>
        <p:spPr>
          <a:xfrm flipH="1">
            <a:off x="1763688" y="2492896"/>
            <a:ext cx="1152128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1547664" y="3573016"/>
            <a:ext cx="2880320" cy="28083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700808"/>
            <a:ext cx="5863977" cy="193395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005064"/>
            <a:ext cx="4464496" cy="161581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933056"/>
            <a:ext cx="3528392" cy="26193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6" name="Łącznik prosty ze strzałką 15"/>
          <p:cNvCxnSpPr/>
          <p:nvPr/>
        </p:nvCxnSpPr>
        <p:spPr>
          <a:xfrm flipH="1">
            <a:off x="1691680" y="2996952"/>
            <a:ext cx="1008112" cy="13681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3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996952"/>
            <a:ext cx="19621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5085184"/>
            <a:ext cx="4477150" cy="119766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1403648" y="2636912"/>
            <a:ext cx="1584176" cy="10801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483768" y="4077072"/>
            <a:ext cx="129614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411760" y="4509120"/>
            <a:ext cx="1152128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D:\Users\wenceli\Pictures\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1700808"/>
            <a:ext cx="4533900" cy="1752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459" name="Picture 3" descr="D:\Users\wenceli\Pictures\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3789040"/>
            <a:ext cx="4675678" cy="7471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420888"/>
            <a:ext cx="5728121" cy="369815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482" name="Picture 2" descr="D:\Users\wenceli\Pictures\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844824"/>
            <a:ext cx="1819275" cy="4000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D:\Users\wenceli\Pictures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7848872" cy="20336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650" name="Picture 2" descr="D:\Users\wenceli\Pictures\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708920"/>
            <a:ext cx="5688111" cy="36691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Łącznik prosty ze strzałką 10"/>
          <p:cNvCxnSpPr/>
          <p:nvPr/>
        </p:nvCxnSpPr>
        <p:spPr>
          <a:xfrm flipH="1">
            <a:off x="2699792" y="2780928"/>
            <a:ext cx="417646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GUS</a:t>
            </a:r>
            <a:br>
              <a:rPr lang="pl-PL" sz="3600" dirty="0" smtClean="0"/>
            </a:br>
            <a:r>
              <a:rPr lang="pl-PL" sz="3600" dirty="0" smtClean="0">
                <a:hlinkClick r:id="rId2"/>
              </a:rPr>
              <a:t>www.stat.gov.pl</a:t>
            </a:r>
            <a:r>
              <a:rPr lang="pl-PL" sz="3600" dirty="0" smtClean="0"/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98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068960"/>
            <a:ext cx="3655524" cy="29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284984"/>
            <a:ext cx="3384376" cy="266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Users\wenceli\Pictures\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628800"/>
            <a:ext cx="8640960" cy="987549"/>
          </a:xfrm>
          <a:prstGeom prst="rect">
            <a:avLst/>
          </a:prstGeom>
          <a:noFill/>
        </p:spPr>
      </p:pic>
      <p:cxnSp>
        <p:nvCxnSpPr>
          <p:cNvPr id="13" name="Łącznik prosty ze strzałką 12"/>
          <p:cNvCxnSpPr/>
          <p:nvPr/>
        </p:nvCxnSpPr>
        <p:spPr>
          <a:xfrm>
            <a:off x="1043608" y="2492896"/>
            <a:ext cx="576064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339752" y="2420888"/>
            <a:ext cx="2160240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556792"/>
            <a:ext cx="6336704" cy="50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800" dirty="0" smtClean="0"/>
              <a:t>Wykorzystanie wskaźników statystycznych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3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pl-PL" sz="9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b="1" dirty="0" smtClean="0">
                <a:solidFill>
                  <a:schemeClr val="tx2"/>
                </a:solidFill>
              </a:rPr>
              <a:t>Ważniejsze wskaźniki statystyczne są wykorzystywane 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przy ustalaniu: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pl-PL" sz="16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600" dirty="0" smtClean="0"/>
              <a:t>podstawy wymiaru emerytury i renty oraz waloryzacji tych świadczeń</a:t>
            </a:r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wielkości pomocy publicznej dla przedsiębiorców</a:t>
            </a:r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wysokości kwoty środków pieniężnych na rachunkach oszczędnościowych wolnych od zajęcia na podstawie sądowego lub administracyjnego tytułu wykonawczego</a:t>
            </a:r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odpisu podstawowego na fundusz świadczeń socjalnych w zakładach pracy</a:t>
            </a:r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wysokości podatku rolnego od gruntów z 1 ha przeliczeniowego</a:t>
            </a:r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wysokości kredytu lub udzielonej przez bank pożyczki studenckiej</a:t>
            </a:r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wysokości premii gwarancyjnej dla właścicieli likwidowanych książeczek mieszkaniowych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852936"/>
            <a:ext cx="2161926" cy="331236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cxnSp>
        <p:nvCxnSpPr>
          <p:cNvPr id="11" name="Łącznik prosty ze strzałką 10"/>
          <p:cNvCxnSpPr/>
          <p:nvPr/>
        </p:nvCxnSpPr>
        <p:spPr>
          <a:xfrm flipV="1">
            <a:off x="2771800" y="3573016"/>
            <a:ext cx="216024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7275" y="1700808"/>
            <a:ext cx="7974103" cy="172819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Łącznik prosty ze strzałką 11"/>
          <p:cNvCxnSpPr/>
          <p:nvPr/>
        </p:nvCxnSpPr>
        <p:spPr>
          <a:xfrm flipV="1">
            <a:off x="2411760" y="4581128"/>
            <a:ext cx="100394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56992"/>
            <a:ext cx="1907970" cy="30963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556792"/>
            <a:ext cx="6848472" cy="287597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Łącznik prosty ze strzałką 8"/>
          <p:cNvCxnSpPr/>
          <p:nvPr/>
        </p:nvCxnSpPr>
        <p:spPr>
          <a:xfrm flipV="1">
            <a:off x="3419872" y="4509120"/>
            <a:ext cx="2088232" cy="9361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645024"/>
            <a:ext cx="2914650" cy="28194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628800"/>
            <a:ext cx="6765949" cy="27199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Łącznik prosty ze strzałką 11"/>
          <p:cNvCxnSpPr/>
          <p:nvPr/>
        </p:nvCxnSpPr>
        <p:spPr>
          <a:xfrm flipV="1">
            <a:off x="3563888" y="4149080"/>
            <a:ext cx="2232248" cy="14401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645024"/>
            <a:ext cx="3105150" cy="28289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556792"/>
            <a:ext cx="6694487" cy="24384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Łącznik prosty ze strzałką 10"/>
          <p:cNvCxnSpPr/>
          <p:nvPr/>
        </p:nvCxnSpPr>
        <p:spPr>
          <a:xfrm flipV="1">
            <a:off x="3635896" y="4221088"/>
            <a:ext cx="2232248" cy="16561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645024"/>
            <a:ext cx="3086100" cy="28384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772816"/>
            <a:ext cx="6865937" cy="23145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algn="ctr"/>
            <a:r>
              <a:rPr lang="pl-PL" sz="3600" dirty="0" smtClean="0"/>
              <a:t>Portal Informacyjny US w Białymstoku</a:t>
            </a:r>
            <a:br>
              <a:rPr lang="pl-PL" sz="3600" dirty="0" smtClean="0"/>
            </a:br>
            <a:r>
              <a:rPr lang="pl-PL" sz="3600" dirty="0" smtClean="0">
                <a:solidFill>
                  <a:schemeClr val="tx1"/>
                </a:solidFill>
                <a:hlinkClick r:id="rId2"/>
              </a:rPr>
              <a:t>www.stat.gov.pl/</a:t>
            </a:r>
            <a:r>
              <a:rPr lang="pl-PL" sz="3600" dirty="0" err="1" smtClean="0">
                <a:solidFill>
                  <a:schemeClr val="tx1"/>
                </a:solidFill>
                <a:hlinkClick r:id="rId2"/>
              </a:rPr>
              <a:t>bialystok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87655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722" name="Group 10"/>
          <p:cNvGraphicFramePr>
            <a:graphicFrameLocks noGrp="1"/>
          </p:cNvGraphicFramePr>
          <p:nvPr/>
        </p:nvGraphicFramePr>
        <p:xfrm>
          <a:off x="2844800" y="2489200"/>
          <a:ext cx="3394075" cy="2470150"/>
        </p:xfrm>
        <a:graphic>
          <a:graphicData uri="http://schemas.openxmlformats.org/drawingml/2006/table">
            <a:tbl>
              <a:tblPr/>
              <a:tblGrid>
                <a:gridCol w="3394075"/>
              </a:tblGrid>
              <a:tr h="2470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l-PL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l-PL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Łącznik prosty ze strzałką 9"/>
          <p:cNvCxnSpPr/>
          <p:nvPr/>
        </p:nvCxnSpPr>
        <p:spPr>
          <a:xfrm flipV="1">
            <a:off x="3707904" y="4077072"/>
            <a:ext cx="1728192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573016"/>
            <a:ext cx="3076575" cy="28289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700808"/>
            <a:ext cx="6865937" cy="21907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kraju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6147" name="Picture 3" descr="D:\Users\chmielewskab\Pictures\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7678241" cy="481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rodzinie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7170" name="Picture 2" descr="D:\Users\chmielewskab\Pictures\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916832"/>
            <a:ext cx="7734300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rodzinie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8194" name="Picture 2" descr="D:\Users\chmielewskab\Pictures\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556792"/>
            <a:ext cx="4810125" cy="5029200"/>
          </a:xfrm>
          <a:prstGeom prst="rect">
            <a:avLst/>
          </a:prstGeom>
          <a:noFill/>
        </p:spPr>
      </p:pic>
      <p:pic>
        <p:nvPicPr>
          <p:cNvPr id="8195" name="Picture 3" descr="D:\Users\chmielewskab\Pictures\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2564904"/>
            <a:ext cx="23526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rodzinie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9218" name="Picture 2" descr="D:\Users\chmielewskab\Pictures\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816896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Służby statystyki publicznej</a:t>
            </a:r>
            <a:endParaRPr lang="pl-PL" sz="38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3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pl-PL" sz="900" dirty="0" smtClean="0"/>
          </a:p>
        </p:txBody>
      </p:sp>
      <p:pic>
        <p:nvPicPr>
          <p:cNvPr id="45058" name="Picture 2" descr="D:\Users\chmielewskab\Pictures\Bez tytuł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04950"/>
            <a:ext cx="5688632" cy="5357126"/>
          </a:xfrm>
          <a:prstGeom prst="rect">
            <a:avLst/>
          </a:prstGeom>
          <a:noFill/>
        </p:spPr>
      </p:pic>
      <p:pic>
        <p:nvPicPr>
          <p:cNvPr id="45059" name="Picture 3" descr="D:\Users\chmielewskab\Pictures\cb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005064"/>
            <a:ext cx="809625" cy="409575"/>
          </a:xfrm>
          <a:prstGeom prst="rect">
            <a:avLst/>
          </a:prstGeom>
          <a:noFill/>
        </p:spPr>
      </p:pic>
      <p:pic>
        <p:nvPicPr>
          <p:cNvPr id="45060" name="Picture 4" descr="D:\Users\chmielewskab\Pictures\ci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140968"/>
            <a:ext cx="552450" cy="371475"/>
          </a:xfrm>
          <a:prstGeom prst="rect">
            <a:avLst/>
          </a:prstGeom>
          <a:noFill/>
        </p:spPr>
      </p:pic>
      <p:pic>
        <p:nvPicPr>
          <p:cNvPr id="45061" name="Picture 5" descr="D:\Users\chmielewskab\Pictures\c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3356992"/>
            <a:ext cx="438150" cy="428625"/>
          </a:xfrm>
          <a:prstGeom prst="rect">
            <a:avLst/>
          </a:prstGeom>
          <a:noFill/>
        </p:spPr>
      </p:pic>
      <p:pic>
        <p:nvPicPr>
          <p:cNvPr id="45062" name="Picture 6" descr="D:\Users\chmielewskab\Pictures\zw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861048"/>
            <a:ext cx="514350" cy="371475"/>
          </a:xfrm>
          <a:prstGeom prst="rect">
            <a:avLst/>
          </a:prstGeom>
          <a:noFill/>
        </p:spPr>
      </p:pic>
      <p:pic>
        <p:nvPicPr>
          <p:cNvPr id="45063" name="Picture 7" descr="D:\Users\chmielewskab\Pictures\gu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2" y="3212976"/>
            <a:ext cx="647700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rodzinie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" name="Picture 2" descr="D:\Users\chmielewskab\Pictures\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628800"/>
            <a:ext cx="4771604" cy="487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edukacji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1266" name="Picture 2" descr="D:\Users\chmielewskab\Pictures\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8337488" cy="33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edukacji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2290" name="Picture 2" descr="D:\Users\chmielewskab\Pictures\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72816"/>
            <a:ext cx="830054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edukacji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3314" name="Picture 2" descr="D:\Users\chmielewskab\Pictures\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8568282" cy="395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pracy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4338" name="Picture 2" descr="D:\Users\chmielewskab\Pictures\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28800"/>
            <a:ext cx="6859432" cy="462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pracy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5362" name="Picture 2" descr="D:\Users\chmielewskab\Pictures\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731132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pracy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6386" name="Picture 2" descr="D:\Users\chmielewskab\Pictures\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3" y="1628800"/>
            <a:ext cx="739403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Statystyka na co dzień - …o budżecie domowym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7410" name="Picture 2" descr="D:\Users\chmielewskab\Pictures\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04864"/>
            <a:ext cx="8660981" cy="27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Statystyka na co dzień - …o budżecie domowym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8435" name="Picture 3" descr="D:\Users\chmielewskab\Pictures\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556792"/>
            <a:ext cx="546735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Statystyka na co dzień - …o zdrowiu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19458" name="Picture 2" descr="D:\Users\chmielewskab\Pictures\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814757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służb statystyki publicznej</a:t>
            </a:r>
          </a:p>
        </p:txBody>
      </p:sp>
      <p:sp>
        <p:nvSpPr>
          <p:cNvPr id="6" name="Elipsa 5"/>
          <p:cNvSpPr/>
          <p:nvPr/>
        </p:nvSpPr>
        <p:spPr>
          <a:xfrm>
            <a:off x="3707904" y="3068960"/>
            <a:ext cx="216024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851920" y="37170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Statystyka publiczna</a:t>
            </a:r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5292080" y="263691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5940152" y="400506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3707904" y="486916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3059832" y="40770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3635896" y="270892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580112" y="47971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5724128" y="21328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Badania statystyczne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660232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Spisy powszechne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220072" y="53012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Klasyfikacje </a:t>
            </a:r>
            <a:br>
              <a:rPr lang="pl-PL" dirty="0" smtClean="0"/>
            </a:br>
            <a:r>
              <a:rPr lang="pl-PL" dirty="0" smtClean="0"/>
              <a:t>i nomenklatury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1547664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Wynikowe informacje statystyczne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539552" y="37170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Rejestry urzędowe REGON i TERYT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899592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Wiedza o statystyce</a:t>
            </a:r>
            <a:endParaRPr lang="pl-PL" dirty="0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788024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707904" y="17008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Analizy statystyczne</a:t>
            </a:r>
            <a:endParaRPr lang="pl-PL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Statystyka na co dzień - …o czasie wolnym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0482" name="Picture 2" descr="D:\Users\chmielewskab\Pictures\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0808"/>
            <a:ext cx="7384380" cy="455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Statystyka na co dzień - …o czasie wolnym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1506" name="Picture 2" descr="D:\Users\chmielewskab\Pictures\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8396293" cy="449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Statystyka na co dzień - …o czasie wolnym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2530" name="Picture 2" descr="D:\Users\chmielewskab\Pictures\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5" y="1556792"/>
            <a:ext cx="516527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Statystyka na co dzień - …o środowisku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3554" name="Picture 2" descr="D:\Users\chmielewskab\Pictures\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2204864"/>
            <a:ext cx="845356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Statystyka na co dzień - …o gospodarce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4578" name="Picture 2" descr="D:\Users\chmielewskab\Pictures\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725" y="2060849"/>
            <a:ext cx="8478755" cy="310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Statystyka na co dzień - …o gospodarce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</p:txBody>
      </p:sp>
      <p:pic>
        <p:nvPicPr>
          <p:cNvPr id="25602" name="Picture 2" descr="D:\Users\chmielewskab\Pictures\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1772816"/>
            <a:ext cx="850019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 smtClean="0"/>
              <a:t>Przykładowe wykorzystanie </a:t>
            </a:r>
            <a:br>
              <a:rPr lang="pl-PL" sz="3600" b="1" dirty="0" smtClean="0"/>
            </a:br>
            <a:r>
              <a:rPr lang="pl-PL" sz="3600" b="1" dirty="0" smtClean="0"/>
              <a:t>informacji statystycznej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pl-PL" sz="1600" dirty="0" smtClean="0"/>
              <a:t>Dane statystyczne są bogatym źródłem informacji dla osób i instytucji zainteresowanych stanem polskiej gospodarki, a także jej miejscem </a:t>
            </a:r>
            <a:br>
              <a:rPr lang="pl-PL" sz="1600" dirty="0" smtClean="0"/>
            </a:br>
            <a:r>
              <a:rPr lang="pl-PL" sz="1600" dirty="0" smtClean="0"/>
              <a:t>w gospodarce europejskiej.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Dane są wykorzystywane przy kreowaniu kierunków rozwoju gospodarczego państwa, w tym określaniu bieżącej i przyszłej polityki wobec małych i średnich przedsiębiorstw.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Informacja statystyczna jest cennym źródłem wiedzy dla analityków gospodarczych i bankowych, naukowców, studentów, dziennikarzy, </a:t>
            </a:r>
            <a:br>
              <a:rPr lang="pl-PL" sz="1600" dirty="0" smtClean="0"/>
            </a:br>
            <a:r>
              <a:rPr lang="pl-PL" sz="1600" dirty="0" smtClean="0"/>
              <a:t>a także samych przedsiębiorców.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Dane statystyczne mogą być pomocne dla przyszłych przedsiębiorców przy podejmowaniu przez nich decyzji o rozpoczęciu działalności (mogą wskazać bariery istniejące na rynku oraz czynniki, które mogą decydować o dalszym rozwoju).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/>
              <a:t>Przedsiębiorcy działający już na rynku mogą wykorzystywać informacje </a:t>
            </a:r>
            <a:br>
              <a:rPr lang="pl-PL" sz="1600" dirty="0" smtClean="0"/>
            </a:br>
            <a:r>
              <a:rPr lang="pl-PL" sz="1600" dirty="0" smtClean="0"/>
              <a:t>o innych jednostkach przy wybieraniu strategii i perspektywicznych kierunków rozwoju swoich firm.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smtClean="0"/>
              <a:t>Przykładowe wykorzystanie informacji statystycznej przez przedsiębiorcę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l-PL" sz="2000" smtClean="0"/>
          </a:p>
          <a:p>
            <a:r>
              <a:rPr lang="pl-PL" sz="2400" smtClean="0"/>
              <a:t>zdefiniowanie grupy potencjalnych klientów</a:t>
            </a:r>
          </a:p>
          <a:p>
            <a:endParaRPr lang="pl-PL" sz="1200" smtClean="0"/>
          </a:p>
          <a:p>
            <a:r>
              <a:rPr lang="pl-PL" sz="2400" smtClean="0"/>
              <a:t>szacowanie popytu na wytwarzane dobra i usługi</a:t>
            </a:r>
          </a:p>
          <a:p>
            <a:endParaRPr lang="pl-PL" sz="1200" smtClean="0"/>
          </a:p>
          <a:p>
            <a:r>
              <a:rPr lang="pl-PL" sz="2400" smtClean="0"/>
              <a:t>określenie mocnych i słabych stron firmy jak również szans i zagrożeń na rynku</a:t>
            </a:r>
          </a:p>
          <a:p>
            <a:endParaRPr lang="pl-PL" sz="1200" smtClean="0"/>
          </a:p>
          <a:p>
            <a:r>
              <a:rPr lang="pl-PL" sz="2400" smtClean="0"/>
              <a:t>zdefiniowanie przewagi konkurencyjnej firmy</a:t>
            </a:r>
          </a:p>
          <a:p>
            <a:endParaRPr lang="pl-PL" sz="1200" smtClean="0"/>
          </a:p>
          <a:p>
            <a:r>
              <a:rPr lang="pl-PL" sz="2400" smtClean="0"/>
              <a:t>określenie otoczenia firmy, m.in. stanu infrastruktury zaplecza naukowo-technicznego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Czy wiesz, że?</a:t>
            </a:r>
          </a:p>
        </p:txBody>
      </p:sp>
      <p:sp>
        <p:nvSpPr>
          <p:cNvPr id="70659" name="Rectangle 7"/>
          <p:cNvSpPr>
            <a:spLocks noChangeArrowheads="1"/>
          </p:cNvSpPr>
          <p:nvPr/>
        </p:nvSpPr>
        <p:spPr bwMode="auto">
          <a:xfrm>
            <a:off x="1763713" y="2133600"/>
            <a:ext cx="6551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Statystyka nie jest nową dziedziną wiedzy.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Od wieków człowiek zbierał i wykorzystywał różne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informacje.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</a:t>
            </a:r>
            <a:br>
              <a:rPr lang="pl-PL"/>
            </a:br>
            <a:r>
              <a:rPr lang="pl-PL"/>
              <a:t>Np. starożytni Rzymianie przeprowadzali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w podbitych przez siebie krajach dokładne spisy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ludności, aby policzyć ludzi, którzy powinni płacić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podatki.</a:t>
            </a:r>
          </a:p>
        </p:txBody>
      </p:sp>
      <p:pic>
        <p:nvPicPr>
          <p:cNvPr id="70660" name="Picture 8" descr="MCj0406286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636838"/>
            <a:ext cx="1079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Czy wiesz, że?</a:t>
            </a: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2447925" y="2060575"/>
            <a:ext cx="6696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400"/>
              <a:t>	</a:t>
            </a:r>
            <a:r>
              <a:rPr lang="pl-PL"/>
              <a:t>Pierwsze prace o charakterze statystycznym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na ziemiach polskich zostały przeprowadzone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w XV wieku i dotyczyły spisów inwentarza dóbr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kościelnych na ziemi krakowskiej.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/>
            </a:r>
            <a:br>
              <a:rPr lang="pl-PL"/>
            </a:br>
            <a:r>
              <a:rPr lang="pl-PL"/>
              <a:t>Od XVI wieku pojawiają się różnego rodzaju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rejestry, inwentarze i spisy sporządzane dla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celów podatkowych, gospodarczych,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wojskowych i kościelnych.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73238"/>
            <a:ext cx="24749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smtClean="0"/>
              <a:t>Podstawa prawna działalności statystycznej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dirty="0" smtClean="0"/>
              <a:t> </a:t>
            </a:r>
          </a:p>
          <a:p>
            <a:pPr algn="ctr">
              <a:buFont typeface="Wingdings" pitchFamily="2" charset="2"/>
              <a:buNone/>
            </a:pPr>
            <a:endParaRPr lang="pl-PL" dirty="0" smtClean="0"/>
          </a:p>
          <a:p>
            <a:pPr algn="ctr">
              <a:buFont typeface="Wingdings" pitchFamily="2" charset="2"/>
              <a:buNone/>
            </a:pPr>
            <a:r>
              <a:rPr lang="pl-PL" dirty="0" smtClean="0"/>
              <a:t>Ustawa o statystyce publicznej </a:t>
            </a:r>
            <a:br>
              <a:rPr lang="pl-PL" dirty="0" smtClean="0"/>
            </a:br>
            <a:r>
              <a:rPr lang="pl-PL" dirty="0" smtClean="0"/>
              <a:t>z dnia 29 czerwca 1995 r. </a:t>
            </a:r>
            <a:br>
              <a:rPr lang="pl-PL" dirty="0" smtClean="0"/>
            </a:br>
            <a:r>
              <a:rPr lang="pl-PL" dirty="0" smtClean="0"/>
              <a:t>(Dz. U. z 2012, poz. 591 </a:t>
            </a:r>
            <a:br>
              <a:rPr lang="pl-PL" dirty="0" smtClean="0"/>
            </a:br>
            <a:r>
              <a:rPr lang="pl-PL" dirty="0" smtClean="0"/>
              <a:t>oraz z 2013 poz.2)</a:t>
            </a:r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Czy wiesz, że?</a:t>
            </a: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2916238" y="1916113"/>
            <a:ext cx="604996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W 1789 r. przeprowadzono pierwszy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ogólnopolski spis ludności i dymów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(domów). Od 1790 r. wprowadzono stałą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rejestrację ruchu naturalnego ludności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(tj. urodzeń, zgonów). Był to początek prac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statystycznych, które pozwoliły zaliczyć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Polskę do pierwszych krajów w świecie,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w których organizowano nowoczesną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statystykę. </a:t>
            </a:r>
          </a:p>
        </p:txBody>
      </p:sp>
      <p:pic>
        <p:nvPicPr>
          <p:cNvPr id="72708" name="Picture 6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00213"/>
            <a:ext cx="2667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Czy wiesz, że?</a:t>
            </a: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4067175" y="1916113"/>
            <a:ext cx="4932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Prace statystyczne zaczęły </a:t>
            </a:r>
            <a:br>
              <a:rPr lang="pl-PL"/>
            </a:br>
            <a:r>
              <a:rPr lang="pl-PL"/>
              <a:t>rozwijać się intensywniej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w latach istnienia </a:t>
            </a:r>
            <a:br>
              <a:rPr lang="pl-PL"/>
            </a:br>
            <a:r>
              <a:rPr lang="pl-PL"/>
              <a:t>Księstwa Warszawskiego.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l-PL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Spisy przeprowadzone </a:t>
            </a:r>
            <a:br>
              <a:rPr lang="pl-PL"/>
            </a:br>
            <a:r>
              <a:rPr lang="pl-PL"/>
              <a:t>w latach 1808-1810 objęły </a:t>
            </a:r>
            <a:br>
              <a:rPr lang="pl-PL"/>
            </a:br>
            <a:r>
              <a:rPr lang="pl-PL"/>
              <a:t>po raz pierwszy całą ludność </a:t>
            </a:r>
            <a:br>
              <a:rPr lang="pl-PL"/>
            </a:br>
            <a:r>
              <a:rPr lang="pl-PL"/>
              <a:t>i dostarczyły danych </a:t>
            </a:r>
            <a:br>
              <a:rPr lang="pl-PL"/>
            </a:br>
            <a:r>
              <a:rPr lang="pl-PL"/>
              <a:t>w podziale na płeć, wiek, </a:t>
            </a:r>
            <a:br>
              <a:rPr lang="pl-PL"/>
            </a:br>
            <a:r>
              <a:rPr lang="pl-PL"/>
              <a:t>wyznanie i sytuację zawodową.</a:t>
            </a: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4923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Czy wiesz, że?</a:t>
            </a: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2555875" y="1773238"/>
            <a:ext cx="64182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W 1912 r. w Krakowie powołano do życia </a:t>
            </a:r>
            <a:br>
              <a:rPr lang="pl-PL"/>
            </a:br>
            <a:r>
              <a:rPr lang="pl-PL"/>
              <a:t>Polskie Towarzystwo Statystyczne – pierwsze profesjonalne stowarzyszenie polskich statystyków.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l-PL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/>
              <a:t> Trzy lata później wydano rocznik statystyczno-</a:t>
            </a:r>
            <a:br>
              <a:rPr lang="pl-PL"/>
            </a:br>
            <a:r>
              <a:rPr lang="pl-PL"/>
              <a:t>-historyczny „Statystyka Polski”. Była to pierwsza polska publikacja przedstawiająca rozwój społeczno-gospodarczy na ziemiach polskich </a:t>
            </a:r>
            <a:br>
              <a:rPr lang="pl-PL"/>
            </a:br>
            <a:r>
              <a:rPr lang="pl-PL"/>
              <a:t>w okresie od początku XIX wieku aż do okresu </a:t>
            </a:r>
            <a:br>
              <a:rPr lang="pl-PL"/>
            </a:br>
            <a:r>
              <a:rPr lang="pl-PL"/>
              <a:t>I wojny światowej.</a:t>
            </a: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997200"/>
            <a:ext cx="214312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Czy wiesz, że?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3635375" y="2276475"/>
            <a:ext cx="48355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000"/>
              <a:t>13 lipca 1918 r. utworzono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000" b="1">
                <a:solidFill>
                  <a:schemeClr val="tx2"/>
                </a:solidFill>
              </a:rPr>
              <a:t>Główny Urząd Statystyczny</a:t>
            </a:r>
            <a:r>
              <a:rPr lang="pl-PL" sz="2000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1000"/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000"/>
              <a:t>Dwa lata później wydano pierwszy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000"/>
              <a:t>„Rocznik Statystyki Rzeczypospolitej Polskiej”</a:t>
            </a:r>
          </a:p>
        </p:txBody>
      </p:sp>
      <p:pic>
        <p:nvPicPr>
          <p:cNvPr id="75780" name="Picture 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73238"/>
            <a:ext cx="30146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Quiz</a:t>
            </a:r>
          </a:p>
        </p:txBody>
      </p:sp>
      <p:sp>
        <p:nvSpPr>
          <p:cNvPr id="78851" name="Rectangle 8"/>
          <p:cNvSpPr>
            <a:spLocks noChangeArrowheads="1"/>
          </p:cNvSpPr>
          <p:nvPr/>
        </p:nvSpPr>
        <p:spPr bwMode="auto">
          <a:xfrm>
            <a:off x="0" y="1773238"/>
            <a:ext cx="9144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3600">
                <a:solidFill>
                  <a:schemeClr val="tx2"/>
                </a:solidFill>
                <a:latin typeface="Garamond" pitchFamily="18" charset="0"/>
              </a:rPr>
              <a:t>Jaki % gospodarstw domowych </a:t>
            </a:r>
            <a:br>
              <a:rPr lang="pl-PL" sz="360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3600">
                <a:solidFill>
                  <a:schemeClr val="tx2"/>
                </a:solidFill>
                <a:latin typeface="Garamond" pitchFamily="18" charset="0"/>
              </a:rPr>
              <a:t>w województwie podlaskim wyposażonych </a:t>
            </a:r>
            <a:br>
              <a:rPr lang="pl-PL" sz="360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3600">
                <a:solidFill>
                  <a:schemeClr val="tx2"/>
                </a:solidFill>
                <a:latin typeface="Garamond" pitchFamily="18" charset="0"/>
              </a:rPr>
              <a:t>jest w samochód osobowy?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3563938" y="4149725"/>
            <a:ext cx="2027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4800" dirty="0" smtClean="0"/>
              <a:t>58 </a:t>
            </a:r>
            <a:r>
              <a:rPr lang="pl-PL" sz="4800" dirty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Quiz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79388" y="1557338"/>
            <a:ext cx="87852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Jak długo żyje przeciętny Podlasianin, </a:t>
            </a:r>
            <a:br>
              <a:rPr lang="pl-PL" sz="400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a jak długo Podlasianka?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268538" y="3644900"/>
            <a:ext cx="46196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800" dirty="0"/>
              <a:t>Podlasianin – </a:t>
            </a:r>
            <a:r>
              <a:rPr lang="pl-PL" sz="2800" dirty="0" smtClean="0"/>
              <a:t>73,1 </a:t>
            </a:r>
            <a:r>
              <a:rPr lang="pl-PL" sz="2800" dirty="0"/>
              <a:t>lat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2268538" y="4270375"/>
            <a:ext cx="4183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dirty="0"/>
              <a:t>Podlasianka – </a:t>
            </a:r>
            <a:r>
              <a:rPr lang="pl-PL" sz="2800" dirty="0" smtClean="0"/>
              <a:t>82,3 </a:t>
            </a:r>
            <a:r>
              <a:rPr lang="pl-PL" sz="2800" dirty="0"/>
              <a:t>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build="p"/>
      <p:bldP spid="16384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Quiz</a:t>
            </a:r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468313" y="17002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Ile przeciętnie zarabia mieszkaniec województwa podlaskiego?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2916238" y="3644900"/>
            <a:ext cx="3527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4800" dirty="0" smtClean="0"/>
              <a:t>3143,64 zł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Quiz</a:t>
            </a:r>
          </a:p>
        </p:txBody>
      </p:sp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395288" y="1700213"/>
            <a:ext cx="82915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Ile kg warzyw rocznie spożywa przeciętny mieszkaniec </a:t>
            </a:r>
            <a:br>
              <a:rPr lang="pl-PL" sz="400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województwa podlaskiego?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348038" y="3933825"/>
            <a:ext cx="26654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4800" dirty="0" smtClean="0"/>
              <a:t>124 </a:t>
            </a:r>
            <a:r>
              <a:rPr lang="pl-PL" sz="4800" dirty="0"/>
              <a:t>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Quiz</a:t>
            </a:r>
          </a:p>
        </p:txBody>
      </p: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468313" y="18446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Ile firm zarejestrowanych jest </a:t>
            </a:r>
            <a:br>
              <a:rPr lang="pl-PL" sz="400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w Białymstoku?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419475" y="3573463"/>
            <a:ext cx="2386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4800" dirty="0" smtClean="0"/>
              <a:t>32928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905750" cy="792163"/>
          </a:xfrm>
        </p:spPr>
        <p:txBody>
          <a:bodyPr/>
          <a:lstStyle/>
          <a:p>
            <a:pPr algn="ctr" eaLnBrk="1" hangingPunct="1"/>
            <a:r>
              <a:rPr lang="pl-PL" sz="4000" smtClean="0"/>
              <a:t>Quiz</a:t>
            </a: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468313" y="17002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4000">
                <a:solidFill>
                  <a:schemeClr val="tx2"/>
                </a:solidFill>
                <a:latin typeface="Garamond" pitchFamily="18" charset="0"/>
              </a:rPr>
              <a:t>W jakiej branży w województwie podlaskim działa najwięcej firm?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1908175" y="3716338"/>
            <a:ext cx="54006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800"/>
              <a:t>Handel; naprawa pojazdów samochodowych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build="p"/>
    </p:bldLst>
  </p:timing>
</p:sld>
</file>

<file path=ppt/theme/theme1.xml><?xml version="1.0" encoding="utf-8"?>
<a:theme xmlns:a="http://schemas.openxmlformats.org/drawingml/2006/main" name="Poziom">
  <a:themeElements>
    <a:clrScheme name="Poziom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Poziom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ziom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ziom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ziom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ziom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ziom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ziom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ziom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ziom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5180</TotalTime>
  <Words>1165</Words>
  <Application>Microsoft Office PowerPoint</Application>
  <PresentationFormat>Pokaz na ekranie (4:3)</PresentationFormat>
  <Paragraphs>409</Paragraphs>
  <Slides>99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99</vt:i4>
      </vt:variant>
    </vt:vector>
  </HeadingPairs>
  <TitlesOfParts>
    <vt:vector size="100" baseType="lpstr">
      <vt:lpstr>Poziom</vt:lpstr>
      <vt:lpstr>Slajd 1</vt:lpstr>
      <vt:lpstr>Co to jest statystyka?</vt:lpstr>
      <vt:lpstr>Co to jest statystyka?</vt:lpstr>
      <vt:lpstr>Co to jest statystyka?</vt:lpstr>
      <vt:lpstr>Co to jest statystyka?</vt:lpstr>
      <vt:lpstr>Wykorzystanie wskaźników statystycznych</vt:lpstr>
      <vt:lpstr>Służby statystyki publicznej</vt:lpstr>
      <vt:lpstr>Zadania służb statystyki publicznej</vt:lpstr>
      <vt:lpstr>Podstawa prawna działalności statystycznej</vt:lpstr>
      <vt:lpstr>Program badań statystycznych  statystyki publicznej</vt:lpstr>
      <vt:lpstr>Program badań statystycznych  statystyki publicznej</vt:lpstr>
      <vt:lpstr>Program badań statystycznych  statystyki publicznej</vt:lpstr>
      <vt:lpstr>Program badań statystycznych  statystyki publicznej</vt:lpstr>
      <vt:lpstr>Zagadnienia statystyki publicznej</vt:lpstr>
      <vt:lpstr>Zagadnienia statystyki publicznej</vt:lpstr>
      <vt:lpstr>Zasada „3 R”</vt:lpstr>
      <vt:lpstr>Tajemnica statystyczna</vt:lpstr>
      <vt:lpstr>Udostępnianie materiałów statystycznych</vt:lpstr>
      <vt:lpstr>Formy udostępniania informacji</vt:lpstr>
      <vt:lpstr>Wydawnictwa GUS – Roczniki zbiorcze</vt:lpstr>
      <vt:lpstr>Wydawnictwa GUS – Roczniki zbiorcze</vt:lpstr>
      <vt:lpstr>Wydawnictwa GUS – Roczniki branżowe</vt:lpstr>
      <vt:lpstr>Wydawnictwa GUS </vt:lpstr>
      <vt:lpstr>Wydawnictwa GUS – Narodowy Spis Powszechny</vt:lpstr>
      <vt:lpstr>Wydawnictwa GUS – Powszechny Spis Rolny</vt:lpstr>
      <vt:lpstr>Wydawnictwa GUS – klasyfikacje i nomenklatury</vt:lpstr>
      <vt:lpstr>Wydawnictwa GUS – Foldery</vt:lpstr>
      <vt:lpstr>Wydawnictwa US w Białymstoku - Publikacje</vt:lpstr>
      <vt:lpstr>Wydawnictwa US w Białymstoku – Opracowania sygnalne</vt:lpstr>
      <vt:lpstr>Wydawnictwa US w Białymstoku – Foldery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GUS www.stat.gov.pl </vt:lpstr>
      <vt:lpstr>Portal Informacyjny US w Białymstoku www.stat.gov.pl/bialystok </vt:lpstr>
      <vt:lpstr>Portal Informacyjny US w Białymstoku www.stat.gov.pl/bialystok </vt:lpstr>
      <vt:lpstr>Portal Informacyjny US w Białymstoku www.stat.gov.pl/bialystok </vt:lpstr>
      <vt:lpstr>Portal Informacyjny US w Białymstoku www.stat.gov.pl/bialystok </vt:lpstr>
      <vt:lpstr>Portal Informacyjny US w Białymstoku www.stat.gov.pl/bialystok </vt:lpstr>
      <vt:lpstr>Portal Informacyjny US w Białymstoku www.stat.gov.pl/bialystok </vt:lpstr>
      <vt:lpstr>Portal Informacyjny US w Białymstoku www.stat.gov.pl/bialystok </vt:lpstr>
      <vt:lpstr>Statystyka na co dzień - …o kraju</vt:lpstr>
      <vt:lpstr>Statystyka na co dzień - …o rodzinie</vt:lpstr>
      <vt:lpstr>Statystyka na co dzień - …o rodzinie</vt:lpstr>
      <vt:lpstr>Statystyka na co dzień - …o rodzinie</vt:lpstr>
      <vt:lpstr>Statystyka na co dzień - …o rodzinie</vt:lpstr>
      <vt:lpstr>Statystyka na co dzień - …o edukacji</vt:lpstr>
      <vt:lpstr>Statystyka na co dzień - …o edukacji</vt:lpstr>
      <vt:lpstr>Statystyka na co dzień - …o edukacji</vt:lpstr>
      <vt:lpstr>Statystyka na co dzień - …o pracy</vt:lpstr>
      <vt:lpstr>Statystyka na co dzień - …o pracy</vt:lpstr>
      <vt:lpstr>Statystyka na co dzień - …o pracy</vt:lpstr>
      <vt:lpstr>Statystyka na co dzień - …o budżecie domowym</vt:lpstr>
      <vt:lpstr>Statystyka na co dzień - …o budżecie domowym</vt:lpstr>
      <vt:lpstr>Statystyka na co dzień - …o zdrowiu</vt:lpstr>
      <vt:lpstr>Statystyka na co dzień - …o czasie wolnym</vt:lpstr>
      <vt:lpstr>Statystyka na co dzień - …o czasie wolnym</vt:lpstr>
      <vt:lpstr>Statystyka na co dzień - …o czasie wolnym</vt:lpstr>
      <vt:lpstr>Statystyka na co dzień - …o środowisku</vt:lpstr>
      <vt:lpstr>Statystyka na co dzień - …o gospodarce</vt:lpstr>
      <vt:lpstr>Statystyka na co dzień - …o gospodarce</vt:lpstr>
      <vt:lpstr>Przykładowe wykorzystanie  informacji statystycznej</vt:lpstr>
      <vt:lpstr>Przykładowe wykorzystanie informacji statystycznej przez przedsiębiorcę</vt:lpstr>
      <vt:lpstr>Czy wiesz, że?</vt:lpstr>
      <vt:lpstr>Czy wiesz, że?</vt:lpstr>
      <vt:lpstr>Czy wiesz, że?</vt:lpstr>
      <vt:lpstr>Czy wiesz, że?</vt:lpstr>
      <vt:lpstr>Czy wiesz, że?</vt:lpstr>
      <vt:lpstr>Czy wiesz, że?</vt:lpstr>
      <vt:lpstr>Quiz</vt:lpstr>
      <vt:lpstr>Quiz</vt:lpstr>
      <vt:lpstr>Quiz</vt:lpstr>
      <vt:lpstr>Quiz</vt:lpstr>
      <vt:lpstr>Quiz</vt:lpstr>
      <vt:lpstr>Quiz</vt:lpstr>
    </vt:vector>
  </TitlesOfParts>
  <Company>US Białystok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Ośrodek Statystyki Ochrony Przyrody i Leśnictwa</dc:title>
  <dc:creator>Grzegorz Błachowski</dc:creator>
  <cp:lastModifiedBy>Token</cp:lastModifiedBy>
  <cp:revision>415</cp:revision>
  <dcterms:created xsi:type="dcterms:W3CDTF">2009-06-04T07:20:13Z</dcterms:created>
  <dcterms:modified xsi:type="dcterms:W3CDTF">2013-11-20T18:08:16Z</dcterms:modified>
</cp:coreProperties>
</file>