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2" r:id="rId12"/>
    <p:sldId id="273" r:id="rId13"/>
    <p:sldId id="264" r:id="rId14"/>
    <p:sldId id="274" r:id="rId15"/>
    <p:sldId id="275" r:id="rId16"/>
    <p:sldId id="276" r:id="rId17"/>
    <p:sldId id="267" r:id="rId18"/>
    <p:sldId id="277" r:id="rId19"/>
    <p:sldId id="265" r:id="rId20"/>
    <p:sldId id="266" r:id="rId21"/>
    <p:sldId id="26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787B86D-E020-4131-8573-0B7D0AA6333E}" type="datetimeFigureOut">
              <a:rPr lang="pl-PL" smtClean="0"/>
              <a:t>23.03.2023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28B8C21-9025-4AA9-9113-036D0E0D6122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249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B86D-E020-4131-8573-0B7D0AA6333E}" type="datetimeFigureOut">
              <a:rPr lang="pl-PL" smtClean="0"/>
              <a:t>23.03.2023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8C21-9025-4AA9-9113-036D0E0D61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1724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B86D-E020-4131-8573-0B7D0AA6333E}" type="datetimeFigureOut">
              <a:rPr lang="pl-PL" smtClean="0"/>
              <a:t>23.03.2023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8C21-9025-4AA9-9113-036D0E0D6122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394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B86D-E020-4131-8573-0B7D0AA6333E}" type="datetimeFigureOut">
              <a:rPr lang="pl-PL" smtClean="0"/>
              <a:t>23.03.2023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8C21-9025-4AA9-9113-036D0E0D6122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589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B86D-E020-4131-8573-0B7D0AA6333E}" type="datetimeFigureOut">
              <a:rPr lang="pl-PL" smtClean="0"/>
              <a:t>23.03.2023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8C21-9025-4AA9-9113-036D0E0D61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1299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B86D-E020-4131-8573-0B7D0AA6333E}" type="datetimeFigureOut">
              <a:rPr lang="pl-PL" smtClean="0"/>
              <a:t>23.03.2023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8C21-9025-4AA9-9113-036D0E0D6122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158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B86D-E020-4131-8573-0B7D0AA6333E}" type="datetimeFigureOut">
              <a:rPr lang="pl-PL" smtClean="0"/>
              <a:t>23.03.2023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8C21-9025-4AA9-9113-036D0E0D6122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820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B86D-E020-4131-8573-0B7D0AA6333E}" type="datetimeFigureOut">
              <a:rPr lang="pl-PL" smtClean="0"/>
              <a:t>23.03.2023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8C21-9025-4AA9-9113-036D0E0D6122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899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B86D-E020-4131-8573-0B7D0AA6333E}" type="datetimeFigureOut">
              <a:rPr lang="pl-PL" smtClean="0"/>
              <a:t>23.03.2023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8C21-9025-4AA9-9113-036D0E0D6122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366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B86D-E020-4131-8573-0B7D0AA6333E}" type="datetimeFigureOut">
              <a:rPr lang="pl-PL" smtClean="0"/>
              <a:t>23.03.2023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8C21-9025-4AA9-9113-036D0E0D61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172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B86D-E020-4131-8573-0B7D0AA6333E}" type="datetimeFigureOut">
              <a:rPr lang="pl-PL" smtClean="0"/>
              <a:t>23.03.2023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8C21-9025-4AA9-9113-036D0E0D6122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906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B86D-E020-4131-8573-0B7D0AA6333E}" type="datetimeFigureOut">
              <a:rPr lang="pl-PL" smtClean="0"/>
              <a:t>23.03.2023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8C21-9025-4AA9-9113-036D0E0D61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1881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B86D-E020-4131-8573-0B7D0AA6333E}" type="datetimeFigureOut">
              <a:rPr lang="pl-PL" smtClean="0"/>
              <a:t>23.03.2023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8C21-9025-4AA9-9113-036D0E0D6122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790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B86D-E020-4131-8573-0B7D0AA6333E}" type="datetimeFigureOut">
              <a:rPr lang="pl-PL" smtClean="0"/>
              <a:t>23.03.2023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8C21-9025-4AA9-9113-036D0E0D6122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208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B86D-E020-4131-8573-0B7D0AA6333E}" type="datetimeFigureOut">
              <a:rPr lang="pl-PL" smtClean="0"/>
              <a:t>23.03.2023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8C21-9025-4AA9-9113-036D0E0D61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7506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B86D-E020-4131-8573-0B7D0AA6333E}" type="datetimeFigureOut">
              <a:rPr lang="pl-PL" smtClean="0"/>
              <a:t>23.03.2023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8C21-9025-4AA9-9113-036D0E0D6122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703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B86D-E020-4131-8573-0B7D0AA6333E}" type="datetimeFigureOut">
              <a:rPr lang="pl-PL" smtClean="0"/>
              <a:t>23.03.2023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8C21-9025-4AA9-9113-036D0E0D61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9992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87B86D-E020-4131-8573-0B7D0AA6333E}" type="datetimeFigureOut">
              <a:rPr lang="pl-PL" smtClean="0"/>
              <a:t>23.03.2023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8B8C21-9025-4AA9-9113-036D0E0D61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731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FBCA020-E0AC-C999-A182-8545A44A68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Bank centralny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D77641D0-8CBC-421A-8124-B9B46824D3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Joanna Mądra</a:t>
            </a:r>
          </a:p>
        </p:txBody>
      </p:sp>
    </p:spTree>
    <p:extLst>
      <p:ext uri="{BB962C8B-B14F-4D97-AF65-F5344CB8AC3E}">
        <p14:creationId xmlns:p14="http://schemas.microsoft.com/office/powerpoint/2010/main" val="4101343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1708D28-DC89-3662-93F8-0816E756B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Zadania NBP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B1DE503F-8FB1-9ED7-38BD-6E8100702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fontAlgn="base">
              <a:buNone/>
            </a:pPr>
            <a:r>
              <a:rPr lang="pl-PL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Podstawowym zadaniem NBP jest utrzymanie stabilnego poziomu cen</a:t>
            </a:r>
          </a:p>
          <a:p>
            <a:pPr marL="0" indent="0" algn="just" fontAlgn="base">
              <a:buNone/>
            </a:pPr>
            <a:r>
              <a:rPr lang="pl-P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 tym zakresie realizuje strategie Rady Polityki Pieniężnej, która za główny cel postawiła sobie utrzymanie inflacji</a:t>
            </a:r>
            <a:r>
              <a:rPr lang="pl-PL" dirty="0"/>
              <a:t> </a:t>
            </a:r>
            <a:r>
              <a:rPr lang="pl-P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 poziomie 2,5 proc. z możliwymi odchyleniami +/- 1 proc.</a:t>
            </a:r>
          </a:p>
          <a:p>
            <a:pPr marL="0" indent="0" algn="just" fontAlgn="base">
              <a:buNone/>
            </a:pPr>
            <a:r>
              <a:rPr lang="pl-P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Funkcją banku centralnego NBP jest również wypełnianie konstytucyjnego obowiązku, którym jest dbanie o stabilność waluty narodowej – złotego.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7196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7945CC0-3855-3EDE-EB1E-6620EA14E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Zadanie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240FE4CE-ED2E-A9A7-6025-0B95E3B2B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Jaki był poziom inflacji w Polsce w roku 2022?</a:t>
            </a:r>
          </a:p>
          <a:p>
            <a:endParaRPr lang="pl-PL" dirty="0"/>
          </a:p>
          <a:p>
            <a:r>
              <a:rPr lang="pl-PL" dirty="0"/>
              <a:t>Jaki był poziom inflacji w Polsce w styczniu 2023?</a:t>
            </a:r>
          </a:p>
        </p:txBody>
      </p:sp>
    </p:spTree>
    <p:extLst>
      <p:ext uri="{BB962C8B-B14F-4D97-AF65-F5344CB8AC3E}">
        <p14:creationId xmlns:p14="http://schemas.microsoft.com/office/powerpoint/2010/main" val="3019228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7945CC0-3855-3EDE-EB1E-6620EA14E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Zadanie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240FE4CE-ED2E-A9A7-6025-0B95E3B2B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Jaki był poziom inflacji w Polsce w roku 2022?          </a:t>
            </a: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średnioroczny wskaźnik cen towarów i usług konsumpcyjnych ogółem w 2022 r. w stosunku do 2021 r. wyniósł 114,4 (wzrost cen o 14,4 %)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Jaki był poziom inflacji w Polsce w styczniu 2023?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Inflacja w Polsce w styczniu 2023 r. wyniosła 17,2 proc. rok do roku 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279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316E88B-C1A8-DC2B-B527-44D8875A6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9201B8AE-D12D-9636-E971-136469EC3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fontAlgn="base">
              <a:buNone/>
            </a:pPr>
            <a:r>
              <a:rPr lang="pl-P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NBP odpowiada za zapewnienie odpowiedniego poziomu bezpieczeństwa finansowego państwa poprzez zarządzanie rezerwami dewizowymi. Dba również o odpowiedni poziom infrastruktury finansowej w Polsce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87429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A061984-E870-41E0-3FFA-16E995777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57F98B67-FA6C-93C7-ECB8-C9AD76EB2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 fontAlgn="base">
              <a:buNone/>
            </a:pPr>
            <a:r>
              <a:rPr lang="pl-P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NBP działa na następnych obszarach:</a:t>
            </a:r>
          </a:p>
          <a:p>
            <a:pPr algn="l" fontAlgn="base"/>
            <a:r>
              <a:rPr lang="pl-P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działania na rzecz stabilności systemu finansowego,</a:t>
            </a:r>
          </a:p>
          <a:p>
            <a:pPr algn="l" fontAlgn="base"/>
            <a:r>
              <a:rPr lang="pl-P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prowadzenie polityki pieniężnej,</a:t>
            </a:r>
          </a:p>
          <a:p>
            <a:pPr algn="l" fontAlgn="base"/>
            <a:r>
              <a:rPr lang="pl-P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rozwój systemu płatniczego,</a:t>
            </a:r>
          </a:p>
          <a:p>
            <a:pPr algn="l" fontAlgn="base"/>
            <a:r>
              <a:rPr lang="pl-P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obsługa Skarbu Państwa,</a:t>
            </a:r>
          </a:p>
          <a:p>
            <a:pPr algn="l" fontAlgn="base"/>
            <a:r>
              <a:rPr lang="pl-P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działalność emisyjna,</a:t>
            </a:r>
          </a:p>
          <a:p>
            <a:pPr algn="l" fontAlgn="base"/>
            <a:r>
              <a:rPr lang="pl-P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zarządzanie rezerwami dewizowymi kraju,</a:t>
            </a:r>
          </a:p>
          <a:p>
            <a:pPr algn="l" fontAlgn="base"/>
            <a:r>
              <a:rPr lang="pl-P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działalność edukacyjna i informacyjna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069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01431BF-B156-299D-1134-4DB6D6B95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Czym jest stopa procentowa?</a:t>
            </a:r>
            <a:r>
              <a:rPr lang="pl-PL" b="0" i="0" dirty="0">
                <a:solidFill>
                  <a:srgbClr val="000000"/>
                </a:solidFill>
                <a:effectLst/>
                <a:latin typeface="Roboto Black" panose="02000000000000000000" pitchFamily="2" charset="0"/>
              </a:rPr>
              <a:t/>
            </a:r>
            <a:br>
              <a:rPr lang="pl-PL" b="0" i="0" dirty="0">
                <a:solidFill>
                  <a:srgbClr val="000000"/>
                </a:solidFill>
                <a:effectLst/>
                <a:latin typeface="Roboto Black" panose="02000000000000000000" pitchFamily="2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436FC28-7A2D-A453-B1DC-312540D30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/>
            <a:r>
              <a:rPr lang="pl-P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Stopa procentowa to cena pieniądza, jaką trzeba zapłacić za jego pożyczenie. Bank centralny reguluje </a:t>
            </a:r>
            <a:r>
              <a:rPr lang="pl-PL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stopy procentowe</a:t>
            </a:r>
            <a:r>
              <a:rPr lang="pl-PL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 bezpośrednio wpływa na kredytobiorców</a:t>
            </a:r>
          </a:p>
          <a:p>
            <a:pPr algn="l" fontAlgn="base"/>
            <a:r>
              <a:rPr lang="pl-P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Bank centralny wraz z Radą Polityki Pieniężnej ustala swoje stopy procentowe. Ich wysokość przekłada się na stopę procentową kredytu dla klientów indywidualnych i firm udzielanych przez banki komercyjne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7761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EED5ACD-C7E2-D095-F9B6-1BC47A4E1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4C5BEDE-0B01-AFFE-8FA7-7799BC865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Rozróżnia się trzy rodzaje stóp procentowych:</a:t>
            </a:r>
          </a:p>
          <a:p>
            <a:r>
              <a:rPr lang="pl-P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stopa depozytowa,</a:t>
            </a:r>
          </a:p>
          <a:p>
            <a:r>
              <a:rPr lang="pl-P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stopa referencyjna,</a:t>
            </a:r>
          </a:p>
          <a:p>
            <a:r>
              <a:rPr lang="pl-P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stopa lombardowa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91603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8FB34B5-9D42-ED25-CDA7-3F69CE16A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EB6CD5E-C8B4-110E-26D1-A451CCE56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pl-P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Stopa depozytowa i lombardowa wykorzystywane są w transakcjach między bankiem centralnym a bankami komercyjnymi. </a:t>
            </a:r>
          </a:p>
          <a:p>
            <a:pPr marL="0" indent="0" algn="just" fontAlgn="base">
              <a:buNone/>
            </a:pPr>
            <a:r>
              <a:rPr lang="pl-P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Jeśli bank komercyjny ma nadmiar pieniędzy, może je odłożyć do banku centralnego po stopie depozytowej i na tym zarobić. Jeśli bankowi brakuje pieniędzy, może je pożyczyć od banku centralnego po stopie lombardowej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42272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FC50D87-AB1B-0FA1-EBBC-E29638945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091ACC0-5E0F-0EDA-884D-842D43C0B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 fontAlgn="base">
              <a:buNone/>
            </a:pPr>
            <a:r>
              <a:rPr lang="pl-P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Stopa referencyjna to wskaźnik rentowności bonów pieniężnych emitowanych przez Narodowy Bank Polski w trakcie podstawowych operacji otwartego rynku, takich jak zakup lub sprzedaż krótkoterminowych bonów pieniężnych na rynku międzybankowym</a:t>
            </a:r>
          </a:p>
          <a:p>
            <a:pPr marL="0" indent="0" algn="l" fontAlgn="base">
              <a:buNone/>
            </a:pPr>
            <a:endParaRPr lang="pl-PL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pl-P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Stopy procentowe decydują o tym, ile będzie wynosiło oprocentowanie nie tylko kredytów, ale również lokat i kart kredytowych. Im niższe stopy procentowe, tym niższe są koszty kredytów, ale też niższa rentowność lokat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0863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305A020-417A-A2CC-54EF-E35FFA5F2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Różnice pomiędzy bankiem centralnym a komercyjnym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CF1277A-7523-B27F-9EA1-686275D6F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3929"/>
            <a:ext cx="10515600" cy="3873034"/>
          </a:xfrm>
        </p:spPr>
        <p:txBody>
          <a:bodyPr/>
          <a:lstStyle/>
          <a:p>
            <a:r>
              <a:rPr lang="pl-P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 jednym państwie jest jeden bank centralny. </a:t>
            </a:r>
          </a:p>
          <a:p>
            <a:r>
              <a:rPr lang="pl-P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Banków komercyjnych jest wiele i mogą mieć zasięgi ponadnarodowe. </a:t>
            </a:r>
          </a:p>
          <a:p>
            <a:r>
              <a:rPr lang="pl-P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Kolejna różnica opiera się na relacji danego banku i państwa – rząd określa kierunki polityki banku centralnego, pozostawiając mu zadania wykonawcze. </a:t>
            </a:r>
          </a:p>
          <a:p>
            <a:pPr marL="0" indent="0">
              <a:buNone/>
            </a:pPr>
            <a:r>
              <a:rPr lang="pl-P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Natomiast bank komercyjny samodzielnie ustala swoje cele i dobiera narzędzia niezależnie od władz państwa.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820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78365A8-B2BD-C25C-E627-7B7C5AF58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Cele lekcji: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4F68F4E-6343-E21C-606A-F22024706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Zapoznanie uczniów z pojęciami: banku, banku centralnego</a:t>
            </a: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Poznanie przez uczniów podstawowych funkcji banku centralnego  </a:t>
            </a: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Przedstawienie zasad funkcjonowania banku centralnego </a:t>
            </a: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Przedstawienie organów NBP</a:t>
            </a: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917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1FD44F9-98BF-A7EB-C15B-BFA5A8DF2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38CF1BD2-B6CE-7521-4540-B6FD53B11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pl-P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Banki komercyjne zalicza się do instytucji nazywanych pośrednikami finansowymi. Specjalizują się one w gromadzeniu depozytów od gospodarstw domowych i przedsiębiorstw, które następnie pożyczają innym gospodarstwom domowym i przedsiębiorstwom. Jest to instytucja powołana do udzielania kredytów i przyjmowania depozytów. Pożycza on pieniądze tym, którzy ich potrzebują na inwestycje, zakup dóbr trwałego użytkowania lub na pokrycie kosztów bieżącej działalności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6853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E21B6EA-F80A-5808-045D-67BCD9AA5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98626A77-5FAF-1DF2-FFB5-FF59E9DC0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/>
              <a:t>Dziękuję za uwagę </a:t>
            </a:r>
          </a:p>
        </p:txBody>
      </p:sp>
    </p:spTree>
    <p:extLst>
      <p:ext uri="{BB962C8B-B14F-4D97-AF65-F5344CB8AC3E}">
        <p14:creationId xmlns:p14="http://schemas.microsoft.com/office/powerpoint/2010/main" val="3730122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2FDC242-BF05-7855-260A-5EBA6F977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Definicja banku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B03DCC1-65D2-4185-F9B3-F1B7B5D81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Bank jest osobą prawną utworzoną zgodnie z przepisami ustaw, działającą na podstawie zezwoleń uprawniających do wykonywania czynności bankowych obciążających ryzykiem środki powierzone pod jakimkolwiek tytułem zwrotnym</a:t>
            </a:r>
          </a:p>
          <a:p>
            <a:pPr marL="0" indent="0">
              <a:buNone/>
            </a:pPr>
            <a:endParaRPr lang="pl-PL" dirty="0">
              <a:solidFill>
                <a:srgbClr val="212529"/>
              </a:solidFill>
              <a:latin typeface="Fira Sans" panose="020B0604020202020204" pitchFamily="34" charset="0"/>
            </a:endParaRPr>
          </a:p>
          <a:p>
            <a:pPr marL="0" indent="0" algn="r">
              <a:buNone/>
            </a:pPr>
            <a:r>
              <a:rPr lang="pl-PL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Art. 2 Ustawy z dnia 29 sierpnia 1997 r. Prawo bankowe  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544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15A3E06-5F71-5814-2E08-A8C74568C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Bank Centralny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6F2B5A2-F664-001B-10B6-952FB89E7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pl-PL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 rozwiniętej gospodarce rynkowej bank centralny odgrywa zasadniczą rolę. Pełni on trzy podstawowe funkcje: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banku emisyjnego,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banku banków,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centralnego banku państwa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8896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7CBF779-E5EA-7C72-9DE6-05AE0D482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Bank Centralny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BA04AC12-091B-D1B0-80E4-1875C8C4B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pl-PL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Bank emisyjny</a:t>
            </a:r>
          </a:p>
          <a:p>
            <a:pPr marL="0" indent="0" algn="just">
              <a:buNone/>
            </a:pPr>
            <a:r>
              <a:rPr lang="pl-PL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NBP ma wyłączne prawo emitowania znaków pieniężnych będących prawnym środkiem płatniczym w Polsce. Narodowy Bank Polski określa wielkość ich emisji oraz moment wprowadzenia do obiegu, za którego płynność odpowiada. Ponadto, organizuje obieg pieniężny i reguluje ilość pieniądza w obiegu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49051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EDE4D6F-1969-3A3C-85A6-D74035BAC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Bank Centralny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3E71575-3C7B-81CA-4F6C-219B1510A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pl-PL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Bank banków</a:t>
            </a:r>
          </a:p>
          <a:p>
            <a:pPr marL="0" indent="0" algn="just">
              <a:buNone/>
            </a:pPr>
            <a:r>
              <a:rPr lang="pl-PL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NBP pełni w stosunku do banków funkcje regulacyjne, które mają na celu zapewnienie bezpieczeństwa depozytów zgromadzonych w bankach oraz stabilności sektora bankowego. Organizuje system rozliczeń pieniężnych, prowadzi bieżące rozrachunki międzybankowe i aktywnie uczestniczy w międzybankowym rynku pieniężnym. Narodowy Bank Polski jest odpowiedzialny za stabilność i bezpieczeństwo całego systemu bankowego, pełni funkcję banku banków, ponadto, nadzoruje systemy płatności w Polsce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6563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3123080-1A74-EC4D-BE14-BAEAB7B05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Bank Centralny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96D8834-DE43-3B07-277F-3B0EB2519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Bankiem centralnym w Polsce jest Narodowy Bank Polski (NBP)</a:t>
            </a:r>
          </a:p>
          <a:p>
            <a:pPr marL="0" indent="0" algn="just">
              <a:buNone/>
            </a:pPr>
            <a:r>
              <a:rPr lang="pl-P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Głównym zadaniem banku centralnego jest utrzymanie stabilnego poziomu cen i dbanie o stabilność waluty narodowej</a:t>
            </a:r>
          </a:p>
          <a:p>
            <a:pPr marL="0" indent="0" algn="just">
              <a:buNone/>
            </a:pPr>
            <a:r>
              <a:rPr lang="pl-P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Bank centralny może być tylko jeden w danym kraju, natomiast banków komercyjnych może być wiele</a:t>
            </a:r>
          </a:p>
          <a:p>
            <a:pPr marL="0" indent="0" algn="just">
              <a:buNone/>
            </a:pPr>
            <a:r>
              <a:rPr lang="pl-P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Stopa procentowa jest regulowana przez bank centralny i to od niego zależy, ile będzie wynosiło oprocentowanie kredytów, lokat i kart kredytowych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247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3FD0CDB-1713-49ED-AD72-13E36EC3E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Bank Centralny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24EA513-CA70-49A9-5589-F9EA7FE32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fontAlgn="base">
              <a:buNone/>
            </a:pPr>
            <a:r>
              <a:rPr lang="pl-P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NBP jest instytucją niezależną od innych organów państwa, a gwarantuje mu to:</a:t>
            </a:r>
          </a:p>
          <a:p>
            <a:pPr algn="l" fontAlgn="base"/>
            <a:r>
              <a:rPr lang="pl-P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Konstytucja RP,</a:t>
            </a:r>
          </a:p>
          <a:p>
            <a:pPr algn="l" fontAlgn="base"/>
            <a:r>
              <a:rPr lang="pl-P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ustawa o prawie bankowym,</a:t>
            </a:r>
          </a:p>
          <a:p>
            <a:pPr algn="l" fontAlgn="base"/>
            <a:r>
              <a:rPr lang="pl-P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ustawa o Narodowym Banku Polskim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55465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D792991-471C-92B0-7A43-297309FD6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Bank Centralny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27115219-C899-F061-855C-C5E4ED711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fontAlgn="base">
              <a:buNone/>
            </a:pPr>
            <a:r>
              <a:rPr lang="pl-P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Organami NBP są:</a:t>
            </a:r>
          </a:p>
          <a:p>
            <a:pPr marL="0" indent="0" algn="l" fontAlgn="base">
              <a:buNone/>
            </a:pPr>
            <a:r>
              <a:rPr lang="pl-P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Rada Polityki Pieniężnej,</a:t>
            </a:r>
          </a:p>
          <a:p>
            <a:pPr marL="0" indent="0" algn="l" fontAlgn="base">
              <a:buNone/>
            </a:pPr>
            <a:r>
              <a:rPr lang="pl-P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Prezes Narodowego Banku Polskiego,</a:t>
            </a:r>
          </a:p>
          <a:p>
            <a:pPr marL="0" indent="0" algn="l" fontAlgn="base">
              <a:buNone/>
            </a:pPr>
            <a:r>
              <a:rPr lang="pl-P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Zarząd Narodowego Banku Polskiego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668082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1096</TotalTime>
  <Words>716</Words>
  <Application>Microsoft Office PowerPoint</Application>
  <PresentationFormat>Panoramiczny</PresentationFormat>
  <Paragraphs>84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7" baseType="lpstr">
      <vt:lpstr>Arial</vt:lpstr>
      <vt:lpstr>Fira Sans</vt:lpstr>
      <vt:lpstr>Garamond</vt:lpstr>
      <vt:lpstr>Roboto Black</vt:lpstr>
      <vt:lpstr>Times New Roman</vt:lpstr>
      <vt:lpstr>Organiczny</vt:lpstr>
      <vt:lpstr>Bank centralny </vt:lpstr>
      <vt:lpstr>Cele lekcji:</vt:lpstr>
      <vt:lpstr>Definicja banku</vt:lpstr>
      <vt:lpstr>Bank Centralny</vt:lpstr>
      <vt:lpstr>Bank Centralny</vt:lpstr>
      <vt:lpstr>Bank Centralny</vt:lpstr>
      <vt:lpstr>Bank Centralny</vt:lpstr>
      <vt:lpstr>Bank Centralny</vt:lpstr>
      <vt:lpstr>Bank Centralny</vt:lpstr>
      <vt:lpstr>Zadania NBP</vt:lpstr>
      <vt:lpstr>Zadanie </vt:lpstr>
      <vt:lpstr>Zadanie </vt:lpstr>
      <vt:lpstr>Prezentacja programu PowerPoint</vt:lpstr>
      <vt:lpstr>Prezentacja programu PowerPoint</vt:lpstr>
      <vt:lpstr>Czym jest stopa procentowa? </vt:lpstr>
      <vt:lpstr>Prezentacja programu PowerPoint</vt:lpstr>
      <vt:lpstr>Prezentacja programu PowerPoint</vt:lpstr>
      <vt:lpstr>Prezentacja programu PowerPoint</vt:lpstr>
      <vt:lpstr>Różnice pomiędzy bankiem centralnym a komercyjnym 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 centralny</dc:title>
  <dc:creator>Joanna Mądra</dc:creator>
  <cp:lastModifiedBy>admin</cp:lastModifiedBy>
  <cp:revision>3</cp:revision>
  <dcterms:created xsi:type="dcterms:W3CDTF">2023-02-23T10:53:00Z</dcterms:created>
  <dcterms:modified xsi:type="dcterms:W3CDTF">2023-03-23T05:55:12Z</dcterms:modified>
</cp:coreProperties>
</file>