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41EA-E15D-445B-BB27-3D4EE0D75C6A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BE1DB-DA22-422E-AF4C-FD12EAEB46E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01300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 cstate="print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513FF9E9-B4EE-40A7-86DF-D7D28E3D564A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CC8D6C-81FE-4C33-99F8-BAB6479700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F9E9-B4EE-40A7-86DF-D7D28E3D564A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8D6C-81FE-4C33-99F8-BAB6479700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F9E9-B4EE-40A7-86DF-D7D28E3D564A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8D6C-81FE-4C33-99F8-BAB6479700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F9E9-B4EE-40A7-86DF-D7D28E3D564A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8D6C-81FE-4C33-99F8-BAB6479700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 cstate="print"/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F9E9-B4EE-40A7-86DF-D7D28E3D564A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8D6C-81FE-4C33-99F8-BAB6479700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F9E9-B4EE-40A7-86DF-D7D28E3D564A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8D6C-81FE-4C33-99F8-BAB6479700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F9E9-B4EE-40A7-86DF-D7D28E3D564A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8D6C-81FE-4C33-99F8-BAB6479700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F9E9-B4EE-40A7-86DF-D7D28E3D564A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8D6C-81FE-4C33-99F8-BAB6479700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F9E9-B4EE-40A7-86DF-D7D28E3D564A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8D6C-81FE-4C33-99F8-BAB6479700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F9E9-B4EE-40A7-86DF-D7D28E3D564A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8D6C-81FE-4C33-99F8-BAB6479700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F9E9-B4EE-40A7-86DF-D7D28E3D564A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8D6C-81FE-4C33-99F8-BAB6479700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 cstate="print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513FF9E9-B4EE-40A7-86DF-D7D28E3D564A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D7CC8D6C-81FE-4C33-99F8-BAB6479700D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emf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8800" dirty="0"/>
              <a:t>L</a:t>
            </a:r>
            <a:r>
              <a:rPr lang="pl-PL" sz="8800" dirty="0" smtClean="0"/>
              <a:t>ogistyk</a:t>
            </a:r>
            <a:endParaRPr lang="pl-PL" sz="8800" dirty="0"/>
          </a:p>
        </p:txBody>
      </p:sp>
    </p:spTree>
    <p:extLst>
      <p:ext uri="{BB962C8B-B14F-4D97-AF65-F5344CB8AC3E}">
        <p14:creationId xmlns:p14="http://schemas.microsoft.com/office/powerpoint/2010/main" xmlns="" val="396427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1556792"/>
            <a:ext cx="6695255" cy="2780854"/>
          </a:xfrm>
        </p:spPr>
        <p:txBody>
          <a:bodyPr>
            <a:noAutofit/>
          </a:bodyPr>
          <a:lstStyle/>
          <a:p>
            <a:r>
              <a:rPr lang="pl-PL" sz="6000" dirty="0" smtClean="0"/>
              <a:t>Dziękuję za uwagę!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xmlns="" val="298139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Logistyka-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051720" y="1052736"/>
            <a:ext cx="59046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                                     </a:t>
            </a:r>
            <a:r>
              <a:rPr lang="pl-PL" dirty="0" smtClean="0"/>
              <a:t>    </a:t>
            </a:r>
            <a:r>
              <a:rPr lang="pl-PL" dirty="0" smtClean="0">
                <a:solidFill>
                  <a:schemeClr val="bg1"/>
                </a:solidFill>
              </a:rPr>
              <a:t>wszelkie </a:t>
            </a:r>
            <a:r>
              <a:rPr lang="pl-PL" dirty="0" smtClean="0">
                <a:solidFill>
                  <a:schemeClr val="bg1"/>
                </a:solidFill>
              </a:rPr>
              <a:t>działania związane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z procesem planowania, realizowania i kontrolowania skutecznego i sprawnego przepływu surowców, materiałów do produkcji oraz gotowych wyrobów w celu zaspokojenia wymagań klienta.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54991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1187624" y="4653136"/>
            <a:ext cx="63367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 smtClean="0">
                <a:solidFill>
                  <a:schemeClr val="bg1"/>
                </a:solidFill>
              </a:rPr>
              <a:t>                                         </a:t>
            </a:r>
            <a:r>
              <a:rPr lang="pl-PL" dirty="0" smtClean="0">
                <a:solidFill>
                  <a:schemeClr val="bg1"/>
                </a:solidFill>
              </a:rPr>
              <a:t>to specjalista w dziedzinie ekonomii przedsiębiorstw i handlu, zajmujący się zarządzaniem procesem planowania i przepływu surowców, półproduktów i produktów. Zaopatrzenie, planowanie produkcji, dystrybucja, transport, komunikacja, to zakres obowiązków logistyka.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84868">
            <a:off x="5973662" y="3083472"/>
            <a:ext cx="2381250" cy="178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Users\Ksiegowa\Desktop\j028274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058" y="292494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514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20000">
        <p:fade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5613" y="2720975"/>
            <a:ext cx="31527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275856" y="3068960"/>
            <a:ext cx="24482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      </a:t>
            </a:r>
            <a:r>
              <a:rPr lang="pl-PL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Zadania </a:t>
            </a:r>
            <a:br>
              <a:rPr lang="pl-PL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czynności</a:t>
            </a:r>
            <a:endParaRPr lang="pl-PL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4236" y="1396876"/>
            <a:ext cx="6210545" cy="172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47699"/>
            <a:ext cx="2448272" cy="272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6310" y="4725144"/>
            <a:ext cx="2381994" cy="184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292" y="4509120"/>
            <a:ext cx="2171700" cy="190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894" y="1077658"/>
            <a:ext cx="1971898" cy="254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216979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5375" y="476672"/>
            <a:ext cx="2546379" cy="204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6840760" cy="244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699792" y="5031838"/>
            <a:ext cx="15841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900" b="1" i="1" dirty="0" smtClean="0"/>
              <a:t>Dokonywanie wyborów   dostawców                          towarów</a:t>
            </a:r>
            <a:endParaRPr lang="pl-PL" sz="1900" b="1" i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355976" y="998006"/>
            <a:ext cx="2088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/>
              <a:t>P</a:t>
            </a:r>
            <a:r>
              <a:rPr lang="pl-PL" b="1" i="1" dirty="0" smtClean="0"/>
              <a:t>rzygotowywanie                  procesu       logistycznego</a:t>
            </a:r>
            <a:endParaRPr lang="pl-PL" b="1" i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035489" y="178517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 smtClean="0"/>
              <a:t>Optymalizacja kosztów</a:t>
            </a:r>
            <a:endParaRPr lang="pl-PL" sz="2000" b="1" i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076056" y="546009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/>
              <a:t>P</a:t>
            </a:r>
            <a:r>
              <a:rPr lang="pl-PL" sz="2000" b="1" i="1" dirty="0" smtClean="0"/>
              <a:t>rzygotowywanie ofert handlowych </a:t>
            </a:r>
            <a:endParaRPr lang="pl-PL" sz="2000" b="1" i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7164288" y="3309173"/>
            <a:ext cx="15426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1" dirty="0"/>
              <a:t>P</a:t>
            </a:r>
            <a:r>
              <a:rPr lang="pl-PL" sz="1600" b="1" i="1" dirty="0" smtClean="0"/>
              <a:t>lanowanie, organizowanie, kierowanie </a:t>
            </a:r>
            <a:r>
              <a:rPr lang="pl-PL" sz="1600" b="1" i="1" dirty="0" smtClean="0"/>
              <a:t/>
            </a:r>
            <a:br>
              <a:rPr lang="pl-PL" sz="1600" b="1" i="1" dirty="0" smtClean="0"/>
            </a:br>
            <a:r>
              <a:rPr lang="pl-PL" sz="1600" b="1" i="1" dirty="0" smtClean="0"/>
              <a:t>i </a:t>
            </a:r>
            <a:r>
              <a:rPr lang="pl-PL" sz="1600" b="1" i="1" dirty="0" smtClean="0"/>
              <a:t>kontrolowanie przemieszczania się towarów od producenta do konsumenta</a:t>
            </a:r>
            <a:endParaRPr lang="pl-PL" sz="1600" b="1" i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28685" y="4690651"/>
            <a:ext cx="1644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i="1" dirty="0" smtClean="0"/>
              <a:t>Organizacja transportu</a:t>
            </a:r>
            <a:endParaRPr lang="pl-PL" sz="2200" b="1" i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00894" y="1900862"/>
            <a:ext cx="1634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/>
              <a:t>S</a:t>
            </a:r>
            <a:r>
              <a:rPr lang="pl-PL" sz="2000" b="1" i="1" dirty="0" smtClean="0"/>
              <a:t>porządzanie dokumentów logistycznych </a:t>
            </a:r>
            <a:endParaRPr lang="pl-PL" sz="2000" b="1" i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233799" y="836712"/>
            <a:ext cx="1523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 smtClean="0"/>
              <a:t>Zawieranie umów handlowych</a:t>
            </a:r>
            <a:endParaRPr lang="pl-PL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106208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0000">
        <p14:window dir="vert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5311562" cy="808038"/>
          </a:xfrm>
        </p:spPr>
        <p:txBody>
          <a:bodyPr>
            <a:normAutofit/>
          </a:bodyPr>
          <a:lstStyle/>
          <a:p>
            <a:r>
              <a:rPr lang="pl-PL" sz="4400" dirty="0" smtClean="0"/>
              <a:t>Środowisko pracy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08448"/>
            <a:ext cx="5015753" cy="12961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chemeClr val="bg1"/>
                </a:solidFill>
              </a:rPr>
              <a:t>   </a:t>
            </a:r>
            <a:r>
              <a:rPr lang="pl-PL" sz="2000" dirty="0" smtClean="0">
                <a:solidFill>
                  <a:schemeClr val="bg1"/>
                </a:solidFill>
              </a:rPr>
              <a:t>Branże poszukujące logistyków to: przemysł, budownictwo, handel </a:t>
            </a:r>
            <a:r>
              <a:rPr lang="pl-PL" sz="2000" dirty="0" smtClean="0">
                <a:solidFill>
                  <a:schemeClr val="bg1"/>
                </a:solidFill>
              </a:rPr>
              <a:t/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>i </a:t>
            </a:r>
            <a:r>
              <a:rPr lang="pl-PL" sz="2000" dirty="0" smtClean="0">
                <a:solidFill>
                  <a:schemeClr val="bg1"/>
                </a:solidFill>
              </a:rPr>
              <a:t>usługi, informatyka i telekomunikacja</a:t>
            </a:r>
            <a:r>
              <a:rPr lang="pl-PL" sz="24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75" name="Picture 3" descr="C:\Users\Ksiegowa\Desktop\tomasz_z_telefonem_siedzacy efektywnos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2436539" cy="24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07704" y="3140965"/>
            <a:ext cx="46085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l-PL" dirty="0" smtClean="0">
                <a:solidFill>
                  <a:schemeClr val="bg1"/>
                </a:solidFill>
              </a:rPr>
              <a:t>  Praca odbywa się w pomieszczeniach biurowych </a:t>
            </a:r>
            <a:r>
              <a:rPr lang="pl-PL" sz="2000" dirty="0" smtClean="0">
                <a:solidFill>
                  <a:schemeClr val="bg1"/>
                </a:solidFill>
              </a:rPr>
              <a:t>wyposażonych</a:t>
            </a:r>
            <a:r>
              <a:rPr lang="pl-PL" dirty="0" smtClean="0">
                <a:solidFill>
                  <a:schemeClr val="bg1"/>
                </a:solidFill>
              </a:rPr>
              <a:t> standardowo.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059832" y="4077072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l-PL" dirty="0" smtClean="0">
                <a:solidFill>
                  <a:schemeClr val="bg1"/>
                </a:solidFill>
              </a:rPr>
              <a:t>  Znajomość </a:t>
            </a:r>
            <a:r>
              <a:rPr lang="pl-PL" sz="2000" dirty="0" smtClean="0">
                <a:solidFill>
                  <a:schemeClr val="bg1"/>
                </a:solidFill>
              </a:rPr>
              <a:t>języków</a:t>
            </a:r>
            <a:r>
              <a:rPr lang="pl-PL" dirty="0" smtClean="0">
                <a:solidFill>
                  <a:schemeClr val="bg1"/>
                </a:solidFill>
              </a:rPr>
              <a:t> obcych. Kontrakty handlowe mogą dotyczyć także partnerów zagranicznych.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43608" y="522920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   Specjaliści ds. Logistyki pracują samodzielnie, ale także współpracują ze swoimi przełożonymi, </a:t>
            </a:r>
            <a:r>
              <a:rPr lang="pl-PL" sz="2000" dirty="0" smtClean="0">
                <a:solidFill>
                  <a:schemeClr val="bg1"/>
                </a:solidFill>
              </a:rPr>
              <a:t>magazynem</a:t>
            </a:r>
            <a:r>
              <a:rPr lang="pl-PL" dirty="0" smtClean="0">
                <a:solidFill>
                  <a:schemeClr val="bg1"/>
                </a:solidFill>
              </a:rPr>
              <a:t>, z firmami spedycyjnymi, utrzymują kontakt z dostawcami krajowymi i zagranicznymi.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3076" name="Picture 4" descr="C:\Users\Ksiegowa\Desktop\nauk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93939"/>
            <a:ext cx="2290762" cy="1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086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0000">
        <p14:honeycomb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582203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699792" y="476672"/>
            <a:ext cx="5256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Logistycy mogą pracować jako    specjaliści ds.:</a:t>
            </a:r>
          </a:p>
          <a:p>
            <a:endParaRPr lang="pl-PL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6432372" cy="5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259632" y="1879742"/>
            <a:ext cx="387855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1900" b="1" i="1" dirty="0" smtClean="0">
                <a:solidFill>
                  <a:srgbClr val="7030A0"/>
                </a:solidFill>
              </a:rPr>
              <a:t>sprzedaży i prognozowania popytu,</a:t>
            </a:r>
            <a:endParaRPr lang="pl-PL" sz="1900" b="1" i="1" dirty="0">
              <a:solidFill>
                <a:srgbClr val="7030A0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623" y="2596236"/>
            <a:ext cx="64325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64037" y="2717333"/>
            <a:ext cx="46392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7030A0"/>
                </a:solidFill>
              </a:rPr>
              <a:t> </a:t>
            </a:r>
            <a:r>
              <a:rPr lang="pl-PL" sz="1900" b="1" i="1" dirty="0" smtClean="0">
                <a:solidFill>
                  <a:srgbClr val="7030A0"/>
                </a:solidFill>
              </a:rPr>
              <a:t>planowania zakupów czy produkcji,</a:t>
            </a:r>
            <a:endParaRPr lang="pl-PL" sz="1900" b="1" i="1" dirty="0">
              <a:solidFill>
                <a:srgbClr val="7030A0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623" y="3480172"/>
            <a:ext cx="64325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54" y="4329498"/>
            <a:ext cx="64325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330" y="5229200"/>
            <a:ext cx="64325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364037" y="3645023"/>
            <a:ext cx="51845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7030A0"/>
                </a:solidFill>
              </a:rPr>
              <a:t> </a:t>
            </a:r>
            <a:r>
              <a:rPr lang="pl-PL" sz="1900" b="1" i="1" dirty="0" smtClean="0">
                <a:solidFill>
                  <a:srgbClr val="7030A0"/>
                </a:solidFill>
              </a:rPr>
              <a:t>handlu elektronicznego,</a:t>
            </a:r>
            <a:endParaRPr lang="pl-PL" sz="1900" b="1" i="1" dirty="0">
              <a:solidFill>
                <a:srgbClr val="7030A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331640" y="4437112"/>
            <a:ext cx="54006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1900" b="1" i="1" dirty="0" smtClean="0">
                <a:solidFill>
                  <a:srgbClr val="7030A0"/>
                </a:solidFill>
              </a:rPr>
              <a:t>zarządzania centrum dystrybucyjnym,</a:t>
            </a:r>
            <a:endParaRPr lang="pl-PL" sz="1900" b="1" i="1" dirty="0">
              <a:solidFill>
                <a:srgbClr val="7030A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386010" y="5335289"/>
            <a:ext cx="48965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r>
              <a:rPr lang="pl-PL" sz="1900" b="1" i="1" dirty="0" smtClean="0">
                <a:solidFill>
                  <a:srgbClr val="7030A0"/>
                </a:solidFill>
              </a:rPr>
              <a:t>spedycji ( spedytorzy),</a:t>
            </a:r>
            <a:endParaRPr lang="pl-PL" sz="1900" b="1" i="1" dirty="0">
              <a:solidFill>
                <a:srgbClr val="7030A0"/>
              </a:solidFill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37" y="6021288"/>
            <a:ext cx="64373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259632" y="6127377"/>
            <a:ext cx="606206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r>
              <a:rPr lang="pl-PL" sz="1900" b="1" i="1" dirty="0" smtClean="0">
                <a:solidFill>
                  <a:srgbClr val="7030A0"/>
                </a:solidFill>
              </a:rPr>
              <a:t>gospodarki magazynowe i organizacji transportu.</a:t>
            </a:r>
            <a:endParaRPr lang="pl-PL" sz="19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93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174686" cy="808038"/>
          </a:xfrm>
        </p:spPr>
        <p:txBody>
          <a:bodyPr>
            <a:normAutofit/>
          </a:bodyPr>
          <a:lstStyle/>
          <a:p>
            <a:r>
              <a:rPr lang="pl-PL" sz="4400" dirty="0" smtClean="0"/>
              <a:t>Wymagania zawodu…</a:t>
            </a:r>
            <a:endParaRPr lang="pl-PL" sz="4400" dirty="0"/>
          </a:p>
        </p:txBody>
      </p:sp>
      <p:pic>
        <p:nvPicPr>
          <p:cNvPr id="5123" name="Picture 3" descr="C:\Users\Ksiegowa\Desktop\strzalk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0486">
            <a:off x="631264" y="1507984"/>
            <a:ext cx="1662539" cy="1608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203848" y="141277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</a:t>
            </a:r>
            <a:r>
              <a:rPr lang="pl-PL" b="1" i="1" dirty="0" smtClean="0">
                <a:solidFill>
                  <a:schemeClr val="bg1"/>
                </a:solidFill>
              </a:rPr>
              <a:t>Wiedza z zakresu ekonomii </a:t>
            </a:r>
            <a:br>
              <a:rPr lang="pl-PL" b="1" i="1" dirty="0" smtClean="0">
                <a:solidFill>
                  <a:schemeClr val="bg1"/>
                </a:solidFill>
              </a:rPr>
            </a:br>
            <a:r>
              <a:rPr lang="pl-PL" b="1" i="1" dirty="0" smtClean="0">
                <a:solidFill>
                  <a:schemeClr val="bg1"/>
                </a:solidFill>
              </a:rPr>
              <a:t>i zarządzania firmą.</a:t>
            </a:r>
            <a:endParaRPr lang="pl-PL" b="1" i="1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004047" y="414871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chemeClr val="bg1"/>
                </a:solidFill>
              </a:rPr>
              <a:t>U</a:t>
            </a:r>
            <a:r>
              <a:rPr lang="pl-PL" b="1" i="1" dirty="0" smtClean="0">
                <a:solidFill>
                  <a:schemeClr val="bg1"/>
                </a:solidFill>
              </a:rPr>
              <a:t>zdolnienia rachunkowe.</a:t>
            </a:r>
            <a:endParaRPr lang="pl-PL" b="1" i="1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832140" y="238953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>
                <a:solidFill>
                  <a:schemeClr val="bg1"/>
                </a:solidFill>
              </a:rPr>
              <a:t>Umiejętności planowania.</a:t>
            </a:r>
            <a:endParaRPr lang="pl-PL" b="1" i="1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857040" y="602405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>
                <a:solidFill>
                  <a:schemeClr val="bg1"/>
                </a:solidFill>
              </a:rPr>
              <a:t>Zdolności menadżerskie.</a:t>
            </a:r>
            <a:endParaRPr lang="pl-PL" b="1" i="1" dirty="0">
              <a:solidFill>
                <a:schemeClr val="bg1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452414" y="5429621"/>
            <a:ext cx="24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>
                <a:solidFill>
                  <a:schemeClr val="bg1"/>
                </a:solidFill>
              </a:rPr>
              <a:t>Obsługa komputera.</a:t>
            </a:r>
            <a:endParaRPr lang="pl-PL" b="1" i="1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39552" y="5792490"/>
            <a:ext cx="257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chemeClr val="bg1"/>
                </a:solidFill>
              </a:rPr>
              <a:t>Z</a:t>
            </a:r>
            <a:r>
              <a:rPr lang="pl-PL" b="1" i="1" dirty="0" smtClean="0">
                <a:solidFill>
                  <a:schemeClr val="bg1"/>
                </a:solidFill>
              </a:rPr>
              <a:t>dolności negocjacyjne .</a:t>
            </a:r>
            <a:endParaRPr lang="pl-PL" b="1" i="1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699792" y="2758862"/>
            <a:ext cx="279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>
                <a:solidFill>
                  <a:schemeClr val="bg1"/>
                </a:solidFill>
              </a:rPr>
              <a:t> Umiejętności analitycznego myślenia. </a:t>
            </a:r>
            <a:endParaRPr lang="pl-PL" b="1" i="1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23908" y="4125391"/>
            <a:ext cx="195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>
                <a:solidFill>
                  <a:schemeClr val="bg1"/>
                </a:solidFill>
              </a:rPr>
              <a:t>znajomość rynku. </a:t>
            </a:r>
            <a:endParaRPr lang="pl-PL" b="1" i="1" dirty="0">
              <a:solidFill>
                <a:schemeClr val="bg1"/>
              </a:solidFill>
            </a:endParaRPr>
          </a:p>
        </p:txBody>
      </p:sp>
      <p:pic>
        <p:nvPicPr>
          <p:cNvPr id="5125" name="Picture 5" descr="C:\Users\Ksiegowa\Desktop\kalkul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01983">
            <a:off x="6625538" y="2905382"/>
            <a:ext cx="1665095" cy="1248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siegowa\Desktop\komput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33304">
            <a:off x="2940797" y="3946544"/>
            <a:ext cx="108585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e tekstowe 15"/>
          <p:cNvSpPr txBox="1"/>
          <p:nvPr/>
        </p:nvSpPr>
        <p:spPr>
          <a:xfrm>
            <a:off x="5424878" y="486916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i="1" dirty="0" smtClean="0">
                <a:solidFill>
                  <a:schemeClr val="bg1"/>
                </a:solidFill>
              </a:rPr>
              <a:t>  Samodzielność </a:t>
            </a:r>
            <a:br>
              <a:rPr lang="pl-PL" b="1" i="1" dirty="0" smtClean="0">
                <a:solidFill>
                  <a:schemeClr val="bg1"/>
                </a:solidFill>
              </a:rPr>
            </a:br>
            <a:r>
              <a:rPr lang="pl-PL" b="1" i="1" dirty="0" smtClean="0">
                <a:solidFill>
                  <a:schemeClr val="bg1"/>
                </a:solidFill>
              </a:rPr>
              <a:t>i umiejętność współdziałania</a:t>
            </a:r>
            <a:r>
              <a:rPr lang="pl-PL" dirty="0">
                <a:solidFill>
                  <a:schemeClr val="bg1"/>
                </a:solidFill>
              </a:rPr>
              <a:t>.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660232" y="1268760"/>
            <a:ext cx="198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>
                <a:solidFill>
                  <a:schemeClr val="bg1"/>
                </a:solidFill>
              </a:rPr>
              <a:t>D</a:t>
            </a:r>
            <a:r>
              <a:rPr lang="pl-PL" b="1" i="1" dirty="0" smtClean="0">
                <a:solidFill>
                  <a:schemeClr val="bg1"/>
                </a:solidFill>
              </a:rPr>
              <a:t>obra organizacja pracy.</a:t>
            </a:r>
            <a:endParaRPr lang="pl-PL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683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5311562" cy="808038"/>
          </a:xfrm>
        </p:spPr>
        <p:txBody>
          <a:bodyPr>
            <a:noAutofit/>
          </a:bodyPr>
          <a:lstStyle/>
          <a:p>
            <a:r>
              <a:rPr lang="pl-PL" sz="4800" dirty="0" smtClean="0"/>
              <a:t>Kształcenie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664" y="2564904"/>
            <a:ext cx="6480720" cy="3312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smtClean="0">
                <a:solidFill>
                  <a:schemeClr val="bg1"/>
                </a:solidFill>
              </a:rPr>
              <a:t>  </a:t>
            </a:r>
            <a:r>
              <a:rPr lang="pl-PL" sz="2800" b="1" i="1" dirty="0" smtClean="0">
                <a:solidFill>
                  <a:schemeClr val="bg1"/>
                </a:solidFill>
              </a:rPr>
              <a:t>Praca </a:t>
            </a:r>
            <a:r>
              <a:rPr lang="pl-PL" sz="2800" b="1" i="1" dirty="0">
                <a:solidFill>
                  <a:schemeClr val="bg1"/>
                </a:solidFill>
              </a:rPr>
              <a:t>na stanowisku logistyka wymaga </a:t>
            </a:r>
            <a:r>
              <a:rPr lang="pl-PL" sz="2800" b="1" i="1" u="sng" dirty="0">
                <a:solidFill>
                  <a:schemeClr val="bg1"/>
                </a:solidFill>
              </a:rPr>
              <a:t>wykształcenia wyższego</a:t>
            </a:r>
            <a:r>
              <a:rPr lang="pl-PL" sz="2800" b="1" i="1" dirty="0">
                <a:solidFill>
                  <a:schemeClr val="bg1"/>
                </a:solidFill>
              </a:rPr>
              <a:t>. Najlepiej ukończyć wyższe studia na kierunku logistyki. Logistyka występuje także </a:t>
            </a:r>
            <a:r>
              <a:rPr lang="pl-PL" sz="2800" b="1" i="1" dirty="0" smtClean="0">
                <a:solidFill>
                  <a:schemeClr val="bg1"/>
                </a:solidFill>
              </a:rPr>
              <a:t/>
            </a:r>
            <a:br>
              <a:rPr lang="pl-PL" sz="2800" b="1" i="1" dirty="0" smtClean="0">
                <a:solidFill>
                  <a:schemeClr val="bg1"/>
                </a:solidFill>
              </a:rPr>
            </a:br>
            <a:r>
              <a:rPr lang="pl-PL" sz="2800" b="1" i="1" dirty="0" smtClean="0">
                <a:solidFill>
                  <a:schemeClr val="bg1"/>
                </a:solidFill>
              </a:rPr>
              <a:t>w </a:t>
            </a:r>
            <a:r>
              <a:rPr lang="pl-PL" sz="2800" b="1" i="1" dirty="0">
                <a:solidFill>
                  <a:schemeClr val="bg1"/>
                </a:solidFill>
              </a:rPr>
              <a:t>ramach innych kierunków. </a:t>
            </a:r>
            <a:r>
              <a:rPr lang="pl-PL" sz="2800" b="1" i="1" dirty="0" smtClean="0">
                <a:solidFill>
                  <a:schemeClr val="bg1"/>
                </a:solidFill>
              </a:rPr>
              <a:t>Są </a:t>
            </a:r>
            <a:r>
              <a:rPr lang="pl-PL" sz="2800" b="1" i="1" dirty="0">
                <a:solidFill>
                  <a:schemeClr val="bg1"/>
                </a:solidFill>
              </a:rPr>
              <a:t>to zarządzanie, marketing i </a:t>
            </a:r>
            <a:r>
              <a:rPr lang="pl-PL" sz="2800" b="1" i="1" dirty="0" smtClean="0">
                <a:solidFill>
                  <a:schemeClr val="bg1"/>
                </a:solidFill>
              </a:rPr>
              <a:t>ekonomia.</a:t>
            </a:r>
            <a:endParaRPr lang="pl-PL" sz="2800" b="1" i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Ksiegowa\Desktop\egzami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2764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siegowa\Desktop\c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05422">
            <a:off x="628109" y="5420946"/>
            <a:ext cx="1296144" cy="1013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13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5543127" cy="1196678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/>
              <a:t>Uczelnie Logistyczne </a:t>
            </a:r>
            <a:br>
              <a:rPr lang="pl-PL" sz="4000" dirty="0" smtClean="0"/>
            </a:br>
            <a:r>
              <a:rPr lang="pl-PL" sz="4000" dirty="0" smtClean="0"/>
              <a:t>w Polsce: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42646"/>
            <a:ext cx="8424936" cy="4896544"/>
          </a:xfrm>
        </p:spPr>
        <p:txBody>
          <a:bodyPr>
            <a:normAutofit fontScale="85000" lnSpcReduction="10000"/>
          </a:bodyPr>
          <a:lstStyle/>
          <a:p>
            <a:r>
              <a:rPr lang="pl-PL" sz="2500" b="1" i="1" dirty="0" smtClean="0"/>
              <a:t>Politechnika </a:t>
            </a:r>
            <a:r>
              <a:rPr lang="pl-PL" sz="2500" b="1" i="1" dirty="0"/>
              <a:t>Białostocka,</a:t>
            </a:r>
          </a:p>
          <a:p>
            <a:r>
              <a:rPr lang="pl-PL" sz="2500" b="1" i="1" dirty="0" smtClean="0"/>
              <a:t>Politechnika </a:t>
            </a:r>
            <a:r>
              <a:rPr lang="pl-PL" sz="2500" b="1" i="1" dirty="0"/>
              <a:t>Warszawska</a:t>
            </a:r>
          </a:p>
          <a:p>
            <a:r>
              <a:rPr lang="pl-PL" sz="2500" b="1" i="1" dirty="0" smtClean="0"/>
              <a:t>Politechnika </a:t>
            </a:r>
            <a:r>
              <a:rPr lang="pl-PL" sz="2500" b="1" i="1" dirty="0"/>
              <a:t>Krakowska,</a:t>
            </a:r>
          </a:p>
          <a:p>
            <a:r>
              <a:rPr lang="pl-PL" sz="2500" b="1" i="1" dirty="0" smtClean="0"/>
              <a:t>Społeczna </a:t>
            </a:r>
            <a:r>
              <a:rPr lang="pl-PL" sz="2500" b="1" i="1" dirty="0"/>
              <a:t>Wyższa Szkoła Przedsiębiorczości i Zarządzania w Warszawie,</a:t>
            </a:r>
          </a:p>
          <a:p>
            <a:r>
              <a:rPr lang="pl-PL" sz="2500" b="1" i="1" dirty="0" smtClean="0"/>
              <a:t>Wyższa </a:t>
            </a:r>
            <a:r>
              <a:rPr lang="pl-PL" sz="2500" b="1" i="1" dirty="0"/>
              <a:t>Szkoła Logistyki w Poznaniu,</a:t>
            </a:r>
          </a:p>
          <a:p>
            <a:r>
              <a:rPr lang="pl-PL" sz="2500" b="1" i="1" dirty="0" smtClean="0"/>
              <a:t>Międzynarodowa </a:t>
            </a:r>
            <a:r>
              <a:rPr lang="pl-PL" sz="2500" b="1" i="1" dirty="0"/>
              <a:t>Wyższa Szkoła Logistyki i Transportu we Wrocławiu,</a:t>
            </a:r>
          </a:p>
          <a:p>
            <a:r>
              <a:rPr lang="pl-PL" sz="2500" b="1" i="1" dirty="0" smtClean="0"/>
              <a:t>Akademia </a:t>
            </a:r>
            <a:r>
              <a:rPr lang="pl-PL" sz="2500" b="1" i="1" dirty="0"/>
              <a:t>Ekonomiczna w Poznaniu,</a:t>
            </a:r>
          </a:p>
          <a:p>
            <a:r>
              <a:rPr lang="pl-PL" sz="2500" b="1" i="1" dirty="0" smtClean="0"/>
              <a:t>Akademia </a:t>
            </a:r>
            <a:r>
              <a:rPr lang="pl-PL" sz="2500" b="1" i="1" dirty="0"/>
              <a:t>Ekonomiczna w Krakowie,</a:t>
            </a:r>
          </a:p>
          <a:p>
            <a:r>
              <a:rPr lang="pl-PL" sz="2500" b="1" i="1" dirty="0" smtClean="0"/>
              <a:t>Akademia </a:t>
            </a:r>
            <a:r>
              <a:rPr lang="pl-PL" sz="2500" b="1" i="1" dirty="0"/>
              <a:t>Ekonomiczna w Katowicach,</a:t>
            </a:r>
          </a:p>
          <a:p>
            <a:r>
              <a:rPr lang="pl-PL" sz="2500" b="1" i="1" dirty="0" smtClean="0"/>
              <a:t>Uniwersytet </a:t>
            </a:r>
            <a:r>
              <a:rPr lang="pl-PL" sz="2500" b="1" i="1" dirty="0"/>
              <a:t>Gdański,</a:t>
            </a:r>
          </a:p>
          <a:p>
            <a:r>
              <a:rPr lang="pl-PL" sz="2500" b="1" i="1" dirty="0" smtClean="0"/>
              <a:t>Szkoła </a:t>
            </a:r>
            <a:r>
              <a:rPr lang="pl-PL" sz="2500" b="1" i="1" dirty="0"/>
              <a:t>Główna Handlowa w Warszawie.</a:t>
            </a:r>
          </a:p>
          <a:p>
            <a:endParaRPr lang="pl-PL" dirty="0"/>
          </a:p>
        </p:txBody>
      </p:sp>
      <p:pic>
        <p:nvPicPr>
          <p:cNvPr id="6146" name="Picture 2" descr="C:\Users\Ksiegowa\Desktop\gif00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4159" y="4869160"/>
            <a:ext cx="1716782" cy="1556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siegowa\Desktop\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2444913" cy="1355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001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316" y="836712"/>
            <a:ext cx="6191199" cy="1412702"/>
          </a:xfrm>
        </p:spPr>
        <p:txBody>
          <a:bodyPr>
            <a:normAutofit/>
          </a:bodyPr>
          <a:lstStyle/>
          <a:p>
            <a:r>
              <a:rPr lang="pl-PL" sz="5400" dirty="0" smtClean="0"/>
              <a:t>Czy wiesz, że . . . ?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2852936"/>
            <a:ext cx="5015753" cy="3841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i="1" dirty="0">
                <a:solidFill>
                  <a:schemeClr val="bg1"/>
                </a:solidFill>
              </a:rPr>
              <a:t>Wynagrodzenie na stanowisku logistyka wynosi średnio 4934 zł brutto miesięcznie. Jednakże zarobki zależą od regionu, wielkości firmy </a:t>
            </a:r>
            <a:r>
              <a:rPr lang="pl-PL" sz="2800" b="1" i="1" dirty="0" smtClean="0">
                <a:solidFill>
                  <a:schemeClr val="bg1"/>
                </a:solidFill>
              </a:rPr>
              <a:t/>
            </a:r>
            <a:br>
              <a:rPr lang="pl-PL" sz="2800" b="1" i="1" dirty="0" smtClean="0">
                <a:solidFill>
                  <a:schemeClr val="bg1"/>
                </a:solidFill>
              </a:rPr>
            </a:br>
            <a:r>
              <a:rPr lang="pl-PL" sz="2800" b="1" i="1" dirty="0" smtClean="0">
                <a:solidFill>
                  <a:schemeClr val="bg1"/>
                </a:solidFill>
              </a:rPr>
              <a:t>oraz </a:t>
            </a:r>
            <a:r>
              <a:rPr lang="pl-PL" sz="2800" b="1" i="1" dirty="0">
                <a:solidFill>
                  <a:schemeClr val="bg1"/>
                </a:solidFill>
              </a:rPr>
              <a:t>od doświadczenia </a:t>
            </a:r>
            <a:r>
              <a:rPr lang="pl-PL" sz="2800" b="1" i="1" dirty="0" smtClean="0">
                <a:solidFill>
                  <a:schemeClr val="bg1"/>
                </a:solidFill>
              </a:rPr>
              <a:t/>
            </a:r>
            <a:br>
              <a:rPr lang="pl-PL" sz="2800" b="1" i="1" dirty="0" smtClean="0">
                <a:solidFill>
                  <a:schemeClr val="bg1"/>
                </a:solidFill>
              </a:rPr>
            </a:br>
            <a:r>
              <a:rPr lang="pl-PL" sz="2800" b="1" i="1" dirty="0" smtClean="0">
                <a:solidFill>
                  <a:schemeClr val="bg1"/>
                </a:solidFill>
              </a:rPr>
              <a:t>i </a:t>
            </a:r>
            <a:r>
              <a:rPr lang="pl-PL" sz="2800" b="1" i="1" dirty="0">
                <a:solidFill>
                  <a:schemeClr val="bg1"/>
                </a:solidFill>
              </a:rPr>
              <a:t>pełnionej funkcji.</a:t>
            </a:r>
          </a:p>
        </p:txBody>
      </p:sp>
      <p:pic>
        <p:nvPicPr>
          <p:cNvPr id="8194" name="Picture 2" descr="C:\Users\Ksiegowa\Desktop\ciekawost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76244">
            <a:off x="6790073" y="1211212"/>
            <a:ext cx="95250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siegowa\Desktop\aa.znak_zapytani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2016224" cy="212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831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Tm="5000">
        <p14:pan dir="u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onlight">
  <a:themeElements>
    <a:clrScheme name="Moonlight">
      <a:dk1>
        <a:srgbClr val="595959"/>
      </a:dk1>
      <a:lt1>
        <a:srgbClr val="FFFFFF"/>
      </a:lt1>
      <a:dk2>
        <a:srgbClr val="2AB7FF"/>
      </a:dk2>
      <a:lt2>
        <a:srgbClr val="DBE5F1"/>
      </a:lt2>
      <a:accent1>
        <a:srgbClr val="20378C"/>
      </a:accent1>
      <a:accent2>
        <a:srgbClr val="A20000"/>
      </a:accent2>
      <a:accent3>
        <a:srgbClr val="534088"/>
      </a:accent3>
      <a:accent4>
        <a:srgbClr val="2D9123"/>
      </a:accent4>
      <a:accent5>
        <a:srgbClr val="7E2C80"/>
      </a:accent5>
      <a:accent6>
        <a:srgbClr val="4A4EC5"/>
      </a:accent6>
      <a:hlink>
        <a:srgbClr val="BBECFF"/>
      </a:hlink>
      <a:folHlink>
        <a:srgbClr val="DDDDDD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TC010258014[[fn=Motyw Światło księżyca]]</Template>
  <TotalTime>201</TotalTime>
  <Words>325</Words>
  <Application>Microsoft Office PowerPoint</Application>
  <PresentationFormat>Pokaz na ekranie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Moonlight</vt:lpstr>
      <vt:lpstr>Logistyk</vt:lpstr>
      <vt:lpstr>Logistyka-</vt:lpstr>
      <vt:lpstr>Slajd 3</vt:lpstr>
      <vt:lpstr>Środowisko pracy</vt:lpstr>
      <vt:lpstr>Slajd 5</vt:lpstr>
      <vt:lpstr>Wymagania zawodu…</vt:lpstr>
      <vt:lpstr>Kształcenie</vt:lpstr>
      <vt:lpstr>Uczelnie Logistyczne  w Polsce:</vt:lpstr>
      <vt:lpstr>Czy wiesz, że . . . ?</vt:lpstr>
      <vt:lpstr>Dziękuję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Logistyk</dc:title>
  <dc:creator>Ksiegowa</dc:creator>
  <cp:lastModifiedBy>Biuro</cp:lastModifiedBy>
  <cp:revision>19</cp:revision>
  <dcterms:created xsi:type="dcterms:W3CDTF">2011-06-11T12:36:47Z</dcterms:created>
  <dcterms:modified xsi:type="dcterms:W3CDTF">2013-06-03T11:23:32Z</dcterms:modified>
</cp:coreProperties>
</file>