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6" r:id="rId8"/>
    <p:sldId id="267" r:id="rId9"/>
    <p:sldId id="268" r:id="rId10"/>
    <p:sldId id="269" r:id="rId11"/>
    <p:sldId id="271" r:id="rId12"/>
    <p:sldId id="270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DBE-8835-4B64-BCED-FC4A02EED3AB}" type="datetimeFigureOut">
              <a:rPr lang="pl-PL" smtClean="0"/>
              <a:pPr/>
              <a:t>2010-12-16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3830-25CA-4268-A193-24D60BAFFB4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DBE-8835-4B64-BCED-FC4A02EED3AB}" type="datetimeFigureOut">
              <a:rPr lang="pl-PL" smtClean="0"/>
              <a:pPr/>
              <a:t>2010-12-16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3830-25CA-4268-A193-24D60BAFFB4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DBE-8835-4B64-BCED-FC4A02EED3AB}" type="datetimeFigureOut">
              <a:rPr lang="pl-PL" smtClean="0"/>
              <a:pPr/>
              <a:t>2010-12-16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3830-25CA-4268-A193-24D60BAFFB4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DBE-8835-4B64-BCED-FC4A02EED3AB}" type="datetimeFigureOut">
              <a:rPr lang="pl-PL" smtClean="0"/>
              <a:pPr/>
              <a:t>2010-12-16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3830-25CA-4268-A193-24D60BAFFB4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DBE-8835-4B64-BCED-FC4A02EED3AB}" type="datetimeFigureOut">
              <a:rPr lang="pl-PL" smtClean="0"/>
              <a:pPr/>
              <a:t>2010-12-16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3830-25CA-4268-A193-24D60BAFFB4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DBE-8835-4B64-BCED-FC4A02EED3AB}" type="datetimeFigureOut">
              <a:rPr lang="pl-PL" smtClean="0"/>
              <a:pPr/>
              <a:t>2010-12-16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3830-25CA-4268-A193-24D60BAFFB4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DBE-8835-4B64-BCED-FC4A02EED3AB}" type="datetimeFigureOut">
              <a:rPr lang="pl-PL" smtClean="0"/>
              <a:pPr/>
              <a:t>2010-12-16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3830-25CA-4268-A193-24D60BAFFB4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DBE-8835-4B64-BCED-FC4A02EED3AB}" type="datetimeFigureOut">
              <a:rPr lang="pl-PL" smtClean="0"/>
              <a:pPr/>
              <a:t>2010-12-16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3830-25CA-4268-A193-24D60BAFFB4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DBE-8835-4B64-BCED-FC4A02EED3AB}" type="datetimeFigureOut">
              <a:rPr lang="pl-PL" smtClean="0"/>
              <a:pPr/>
              <a:t>2010-12-16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3830-25CA-4268-A193-24D60BAFFB4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DBE-8835-4B64-BCED-FC4A02EED3AB}" type="datetimeFigureOut">
              <a:rPr lang="pl-PL" smtClean="0"/>
              <a:pPr/>
              <a:t>2010-12-16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3830-25CA-4268-A193-24D60BAFFB4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BDBE-8835-4B64-BCED-FC4A02EED3AB}" type="datetimeFigureOut">
              <a:rPr lang="pl-PL" smtClean="0"/>
              <a:pPr/>
              <a:t>2010-12-16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E53830-25CA-4268-A193-24D60BAFFB4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2FBDBE-8835-4B64-BCED-FC4A02EED3AB}" type="datetimeFigureOut">
              <a:rPr lang="pl-PL" smtClean="0"/>
              <a:pPr/>
              <a:t>2010-12-16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E53830-25CA-4268-A193-24D60BAFFB42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40324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5400" dirty="0" smtClean="0">
                <a:latin typeface="Comic Sans MS" pitchFamily="66" charset="0"/>
              </a:rPr>
              <a:t>Zagadki matematyczne </a:t>
            </a:r>
            <a:br>
              <a:rPr lang="pl-PL" sz="5400" dirty="0" smtClean="0">
                <a:latin typeface="Comic Sans MS" pitchFamily="66" charset="0"/>
              </a:rPr>
            </a:br>
            <a:r>
              <a:rPr lang="pl-PL" sz="5400" dirty="0" smtClean="0">
                <a:latin typeface="Comic Sans MS" pitchFamily="66" charset="0"/>
              </a:rPr>
              <a:t>po góralsku </a:t>
            </a:r>
            <a:r>
              <a:rPr lang="pl-PL" sz="5400" dirty="0" smtClean="0">
                <a:latin typeface="Comic Sans MS" pitchFamily="66" charset="0"/>
                <a:sym typeface="Wingdings" pitchFamily="2" charset="2"/>
              </a:rPr>
              <a:t></a:t>
            </a:r>
            <a:r>
              <a:rPr lang="pl-PL" dirty="0" smtClean="0">
                <a:sym typeface="Wingdings" pitchFamily="2" charset="2"/>
              </a:rPr>
              <a:t/>
            </a:r>
            <a:br>
              <a:rPr lang="pl-PL" dirty="0" smtClean="0">
                <a:sym typeface="Wingdings" pitchFamily="2" charset="2"/>
              </a:rPr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zludzeniaoptyczne-obraz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0"/>
            <a:ext cx="601789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99592" y="1772816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Jaki jest kolejny wyraz ciągu</a:t>
            </a:r>
          </a:p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1, </a:t>
            </a:r>
            <a:r>
              <a:rPr lang="pl-PL" sz="2000" b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, 2, 3, 5, 8, 13, ….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115616" y="5085184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</a:rPr>
              <a:t>Odp.: 21 ponieważ są to kolejne liczby to suma dwóch poprzednich.</a:t>
            </a:r>
            <a:endParaRPr lang="pl-PL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99592" y="1772816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Jaki jest kolejny wyraz ciągu</a:t>
            </a:r>
          </a:p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2, 3, 5,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7,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11, 13, 17, 19, ……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115616" y="508518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</a:rPr>
              <a:t>Odp.: 23 ponieważ są to kolejne liczby pierwsze.</a:t>
            </a:r>
            <a:endParaRPr lang="pl-PL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99592" y="1628800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 pewnym gospodarstwie na podhalu było w sumie 30 sztuk owiec i kur. Zwierzęta w sumie mają 84 nogi. </a:t>
            </a:r>
          </a:p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Ile było owiec a ile kur?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043608" y="537321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</a:rPr>
              <a:t>Odp.: Owiec było 12 sztuk a kur 18.</a:t>
            </a:r>
            <a:endParaRPr lang="pl-PL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39552" y="1052736"/>
            <a:ext cx="8280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Turysta wstąpił do chaty góralskiej z zamiarem kupna ½ litra śmietany. Góralka miała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trzy identyczne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naczynia.</a:t>
            </a:r>
          </a:p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jednym naczyniu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znajdowało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się </a:t>
            </a:r>
            <a:r>
              <a:rPr lang="pl-PL" sz="2000" b="1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2/3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litra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śmietany,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dwa pozostałe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były puste</a:t>
            </a:r>
          </a:p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jaki sposób odmierzyć dokładnie pół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litra śmietany?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7544" y="3501008"/>
            <a:ext cx="83529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</a:rPr>
              <a:t>Odp.: Przelewamy połowę śmietany do drugiego naczynia</a:t>
            </a:r>
            <a:r>
              <a:rPr lang="pl-PL" sz="2000" b="1" smtClean="0">
                <a:solidFill>
                  <a:srgbClr val="C00000"/>
                </a:solidFill>
                <a:latin typeface="Comic Sans MS" pitchFamily="66" charset="0"/>
              </a:rPr>
              <a:t>. </a:t>
            </a:r>
            <a:br>
              <a:rPr lang="pl-PL" sz="2000" b="1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l-PL" sz="2000" b="1" smtClean="0">
                <a:solidFill>
                  <a:srgbClr val="C00000"/>
                </a:solidFill>
                <a:latin typeface="Comic Sans MS" pitchFamily="66" charset="0"/>
              </a:rPr>
              <a:t>W </a:t>
            </a:r>
            <a:r>
              <a:rPr lang="pl-PL" sz="2000" b="1" dirty="0">
                <a:solidFill>
                  <a:srgbClr val="C00000"/>
                </a:solidFill>
                <a:latin typeface="Comic Sans MS" pitchFamily="66" charset="0"/>
              </a:rPr>
              <a:t>każdym z dwóch naczyń znajduje się teraz 1/3 litra. Bierzemy zatem jedno z nich i </a:t>
            </a:r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</a:rPr>
              <a:t>znów połowę przelewamy do trzeciego – pustego naczynia. </a:t>
            </a:r>
            <a:r>
              <a:rPr lang="pl-PL" sz="2000" b="1" dirty="0">
                <a:solidFill>
                  <a:srgbClr val="C00000"/>
                </a:solidFill>
                <a:latin typeface="Comic Sans MS" pitchFamily="66" charset="0"/>
              </a:rPr>
              <a:t>W dwóch naczyniach jest po 1/6 litra</a:t>
            </a:r>
            <a:r>
              <a:rPr lang="pl-PL" sz="2000" b="1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pl-PL" sz="2000" b="1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pl-PL" sz="2000" b="1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pl-PL" sz="2000" b="1" smtClean="0">
                <a:solidFill>
                  <a:srgbClr val="C00000"/>
                </a:solidFill>
                <a:latin typeface="Comic Sans MS" pitchFamily="66" charset="0"/>
              </a:rPr>
              <a:t>a </a:t>
            </a:r>
            <a:r>
              <a:rPr lang="pl-PL" sz="2000" b="1" dirty="0">
                <a:solidFill>
                  <a:srgbClr val="C00000"/>
                </a:solidFill>
                <a:latin typeface="Comic Sans MS" pitchFamily="66" charset="0"/>
              </a:rPr>
              <a:t>w jednym znajduje się 1/3 </a:t>
            </a:r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</a:rPr>
              <a:t>litra, </a:t>
            </a:r>
            <a:r>
              <a:rPr lang="pl-PL" sz="2000" b="1" dirty="0">
                <a:solidFill>
                  <a:srgbClr val="C00000"/>
                </a:solidFill>
                <a:latin typeface="Comic Sans MS" pitchFamily="66" charset="0"/>
              </a:rPr>
              <a:t>tj. 2/6. Dolewając do </a:t>
            </a:r>
            <a:r>
              <a:rPr lang="pl-PL" sz="2000" b="1">
                <a:solidFill>
                  <a:srgbClr val="C00000"/>
                </a:solidFill>
                <a:latin typeface="Comic Sans MS" pitchFamily="66" charset="0"/>
              </a:rPr>
              <a:t>2/6 </a:t>
            </a:r>
            <a:r>
              <a:rPr lang="pl-PL" sz="2000" b="1" smtClean="0">
                <a:solidFill>
                  <a:srgbClr val="C00000"/>
                </a:solidFill>
                <a:latin typeface="Comic Sans MS" pitchFamily="66" charset="0"/>
              </a:rPr>
              <a:t>śmietanę z </a:t>
            </a:r>
            <a:r>
              <a:rPr lang="pl-PL" sz="2000" b="1" dirty="0">
                <a:solidFill>
                  <a:srgbClr val="C00000"/>
                </a:solidFill>
                <a:latin typeface="Comic Sans MS" pitchFamily="66" charset="0"/>
              </a:rPr>
              <a:t>jednego z pozostałych naczyń otrzymujemy 3/6, czyli 1/2.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1628800"/>
            <a:ext cx="79928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 pewnej jamie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pod Wawelem żyły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smoki czerwone i smoki zielone. Każdy czerwony smok miał 6 głów,8 nóg i 2 ogony. Każdy zielony smok miał 8 głów, 6 nóg i 4 ogony. Wszystkich ogonów było 44, a zielonych nóg było o 6 mniej niż czerwonych głów. Ile czerwonych smoków żyło w tej jamie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?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55576" y="5517232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</a:rPr>
              <a:t>Odp.: W </a:t>
            </a:r>
            <a:r>
              <a:rPr lang="pl-PL" sz="2000" b="1" dirty="0">
                <a:solidFill>
                  <a:srgbClr val="C00000"/>
                </a:solidFill>
                <a:latin typeface="Comic Sans MS" pitchFamily="66" charset="0"/>
              </a:rPr>
              <a:t>jamie żyło 8 czerwonych </a:t>
            </a:r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</a:rPr>
              <a:t>smoków.</a:t>
            </a:r>
            <a:endParaRPr lang="pl-PL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55576" y="1628800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 kawiarni na Krupówkach lody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z owocami kosztują 2,67 zł, galaretka z owocami 2,45 zł, a galaretka z bitą śmietaną 1,68 zł. Ile kosztują lody z bitą śmietaną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?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99592" y="508518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</a:rPr>
              <a:t>Odp.: Lody </a:t>
            </a:r>
            <a:r>
              <a:rPr lang="pl-PL" sz="2000" b="1" dirty="0">
                <a:solidFill>
                  <a:srgbClr val="C00000"/>
                </a:solidFill>
                <a:latin typeface="Comic Sans MS" pitchFamily="66" charset="0"/>
              </a:rPr>
              <a:t>z bitą śmietaną kosztują 1,90 zł.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95536" y="908720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Dwóch serdecznych przyjaciół, z zamiłowania "włóczykijów", postanowiło odbyć wycieczkę na szczyt o względnej wysokości 1030 metrów, na który prowadziły dwie różne drogi. Jedna trudniejsza - długości 2360 metrów, i druga - dużo łatwiejsza - długości 3510 metrów. Po namyśle zdecydowali, że pójdą różnymi drogami, aby stwierdzić, który z nich pierwszy dotrze na szczyt. Obydwaj wznosili się z prędkością 6 metrów wzwyż na minutę. Który z nich przyszedł pierwszy i o ile minut wyprzedził następnego?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23528" y="5085184"/>
            <a:ext cx="8568952" cy="1426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</a:rPr>
              <a:t>Odp.: Ponieważ </a:t>
            </a:r>
            <a:r>
              <a:rPr lang="pl-PL" sz="2000" b="1" dirty="0">
                <a:solidFill>
                  <a:srgbClr val="C00000"/>
                </a:solidFill>
                <a:latin typeface="Comic Sans MS" pitchFamily="66" charset="0"/>
              </a:rPr>
              <a:t>obaj przyjaciele wznosili się z prędkością 6 metrów na minutę wzwyż, do szczytu doszli jednocześnie. Długości obydwu dróg nie odgrywają tu żadnej roli</a:t>
            </a:r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endParaRPr lang="pl-PL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99592" y="1772816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Jeżeli dynia waży kilogram i pół dyni, to ile waży dynia?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115616" y="508518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latin typeface="Comic Sans MS" pitchFamily="66" charset="0"/>
              </a:rPr>
              <a:t>Odp.: Dynia </a:t>
            </a:r>
            <a:r>
              <a:rPr lang="pl-PL" sz="2000" b="1" dirty="0">
                <a:solidFill>
                  <a:srgbClr val="C00000"/>
                </a:solidFill>
                <a:latin typeface="Comic Sans MS" pitchFamily="66" charset="0"/>
              </a:rPr>
              <a:t>waży dwa kilogramy. </a:t>
            </a:r>
          </a:p>
        </p:txBody>
      </p:sp>
      <p:pic>
        <p:nvPicPr>
          <p:cNvPr id="6" name="Obraz 5" descr="dyn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492896"/>
            <a:ext cx="2279597" cy="1633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67544" y="1268760"/>
            <a:ext cx="8208912" cy="964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Podziel tarczę zegara trzema cięciami prostymi tak, żeby na każdej z trzech powstałych części suma liczb była taka sama. </a:t>
            </a:r>
            <a:endParaRPr lang="pl-PL" sz="2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55576" y="4797152"/>
            <a:ext cx="7056784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>
                <a:solidFill>
                  <a:srgbClr val="C00000"/>
                </a:solidFill>
              </a:rPr>
              <a:t>Odp.:	Pierwszy zbiór to: 11, 12, 1, 2</a:t>
            </a:r>
            <a:br>
              <a:rPr lang="pl-PL" sz="2000" b="1" dirty="0" smtClean="0">
                <a:solidFill>
                  <a:srgbClr val="C00000"/>
                </a:solidFill>
              </a:rPr>
            </a:br>
            <a:r>
              <a:rPr lang="pl-PL" sz="2000" b="1" dirty="0" smtClean="0">
                <a:solidFill>
                  <a:srgbClr val="C00000"/>
                </a:solidFill>
              </a:rPr>
              <a:t>	Drugi zbiór to: 10, 9, 3, 4</a:t>
            </a:r>
            <a:br>
              <a:rPr lang="pl-PL" sz="2000" b="1" dirty="0" smtClean="0">
                <a:solidFill>
                  <a:srgbClr val="C00000"/>
                </a:solidFill>
              </a:rPr>
            </a:br>
            <a:r>
              <a:rPr lang="pl-PL" sz="2000" b="1" dirty="0" smtClean="0">
                <a:solidFill>
                  <a:srgbClr val="C00000"/>
                </a:solidFill>
              </a:rPr>
              <a:t>	Trzeci zbiór: 8, 7, 6, 5 </a:t>
            </a:r>
          </a:p>
        </p:txBody>
      </p:sp>
      <p:pic>
        <p:nvPicPr>
          <p:cNvPr id="7" name="Obraz 6" descr="zeg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276872"/>
            <a:ext cx="2623740" cy="2742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spostrzegawczosc-obraz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2335" y="0"/>
            <a:ext cx="547933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424</Words>
  <Application>Microsoft Office PowerPoint</Application>
  <PresentationFormat>Pokaz na ekranie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Przepływ</vt:lpstr>
      <vt:lpstr>Zagadki matematyczne  po góralsku 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Zagadki matematyczne  po góralsku  </dc:title>
  <dc:creator>Kasia</dc:creator>
  <cp:lastModifiedBy>Kasia</cp:lastModifiedBy>
  <cp:revision>17</cp:revision>
  <dcterms:created xsi:type="dcterms:W3CDTF">2010-12-11T09:21:09Z</dcterms:created>
  <dcterms:modified xsi:type="dcterms:W3CDTF">2010-12-16T14:00:27Z</dcterms:modified>
</cp:coreProperties>
</file>